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Sloop Script Pro" charset="1" panose="00000000000000090000"/>
      <p:regular r:id="rId30"/>
    </p:embeddedFont>
    <p:embeddedFont>
      <p:font typeface="Perandory SemiCondensed" charset="1" panose="00000000000000000000"/>
      <p:regular r:id="rId31"/>
    </p:embeddedFont>
    <p:embeddedFont>
      <p:font typeface="Calmius" charset="1" panose="00000000000000000000"/>
      <p:regular r:id="rId32"/>
    </p:embeddedFont>
    <p:embeddedFont>
      <p:font typeface="Alice" charset="1" panose="00000500000000000000"/>
      <p:regular r:id="rId33"/>
    </p:embeddedFont>
    <p:embeddedFont>
      <p:font typeface="Alice Italics" charset="1" panose="00000500000000000000"/>
      <p:regular r:id="rId34"/>
    </p:embeddedFont>
    <p:embeddedFont>
      <p:font typeface="Alice Bold Italics" charset="1" panose="00000500000000000000"/>
      <p:regular r:id="rId35"/>
    </p:embeddedFont>
    <p:embeddedFont>
      <p:font typeface="Alice Bold" charset="1" panose="00000500000000000000"/>
      <p:regular r:id="rId36"/>
    </p:embeddedFont>
    <p:embeddedFont>
      <p:font typeface="Calmius Bold" charset="1" panose="00000000000000000000"/>
      <p:regular r:id="rId37"/>
    </p:embeddedFont>
    <p:embeddedFont>
      <p:font typeface="Canva Sans" charset="1" panose="020B0503030501040103"/>
      <p:regular r:id="rId38"/>
    </p:embeddedFont>
    <p:embeddedFont>
      <p:font typeface="Canva Sans Italics" charset="1" panose="020B0503030501040103"/>
      <p:regular r:id="rId39"/>
    </p:embeddedFont>
    <p:embeddedFont>
      <p:font typeface="Helvetica World Italics" charset="1" panose="020B0500040000090004"/>
      <p:regular r:id="rId40"/>
    </p:embeddedFont>
    <p:embeddedFont>
      <p:font typeface="Canva Sans Bold" charset="1" panose="020B0803030501040103"/>
      <p:regular r:id="rId41"/>
    </p:embeddedFont>
    <p:embeddedFont>
      <p:font typeface="Helvetica World Bold" charset="1" panose="020B0800040000020004"/>
      <p:regular r:id="rId42"/>
    </p:embeddedFont>
    <p:embeddedFont>
      <p:font typeface="Helvetica World" charset="1" panose="020B0500040000020004"/>
      <p:regular r:id="rId43"/>
    </p:embeddedFont>
    <p:embeddedFont>
      <p:font typeface="Helvetica World Bold Italics" charset="1" panose="020B0800040000090004"/>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VAGbfnWx6-w.mp4" Type="http://schemas.openxmlformats.org/officeDocument/2006/relationships/video"/><Relationship Id="rId4" Target="../media/VAGbfnWx6-w.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6E27C"/>
        </a:solidFill>
      </p:bgPr>
    </p:bg>
    <p:spTree>
      <p:nvGrpSpPr>
        <p:cNvPr id="1" name=""/>
        <p:cNvGrpSpPr/>
        <p:nvPr/>
      </p:nvGrpSpPr>
      <p:grpSpPr>
        <a:xfrm>
          <a:off x="0" y="0"/>
          <a:ext cx="0" cy="0"/>
          <a:chOff x="0" y="0"/>
          <a:chExt cx="0" cy="0"/>
        </a:xfrm>
      </p:grpSpPr>
      <p:sp>
        <p:nvSpPr>
          <p:cNvPr name="Freeform 2" id="2"/>
          <p:cNvSpPr/>
          <p:nvPr/>
        </p:nvSpPr>
        <p:spPr>
          <a:xfrm flipH="false" flipV="false" rot="0">
            <a:off x="8430172" y="6271626"/>
            <a:ext cx="1427657" cy="1427657"/>
          </a:xfrm>
          <a:custGeom>
            <a:avLst/>
            <a:gdLst/>
            <a:ahLst/>
            <a:cxnLst/>
            <a:rect r="r" b="b" t="t" l="l"/>
            <a:pathLst>
              <a:path h="1427657" w="1427657">
                <a:moveTo>
                  <a:pt x="0" y="0"/>
                </a:moveTo>
                <a:lnTo>
                  <a:pt x="1427656" y="0"/>
                </a:lnTo>
                <a:lnTo>
                  <a:pt x="1427656" y="1427657"/>
                </a:lnTo>
                <a:lnTo>
                  <a:pt x="0" y="1427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622256" y="1005841"/>
            <a:ext cx="7043488" cy="2684777"/>
          </a:xfrm>
          <a:prstGeom prst="rect">
            <a:avLst/>
          </a:prstGeom>
        </p:spPr>
        <p:txBody>
          <a:bodyPr anchor="t" rtlCol="false" tIns="0" lIns="0" bIns="0" rIns="0">
            <a:spAutoFit/>
          </a:bodyPr>
          <a:lstStyle/>
          <a:p>
            <a:pPr algn="ctr">
              <a:lnSpc>
                <a:spcPts val="22051"/>
              </a:lnSpc>
              <a:spcBef>
                <a:spcPct val="0"/>
              </a:spcBef>
            </a:pPr>
            <a:r>
              <a:rPr lang="en-US" sz="15750">
                <a:solidFill>
                  <a:srgbClr val="504C34"/>
                </a:solidFill>
                <a:latin typeface="Sloop Script Pro"/>
                <a:ea typeface="Sloop Script Pro"/>
                <a:cs typeface="Sloop Script Pro"/>
                <a:sym typeface="Sloop Script Pro"/>
              </a:rPr>
              <a:t>Copy Test</a:t>
            </a:r>
          </a:p>
        </p:txBody>
      </p:sp>
      <p:sp>
        <p:nvSpPr>
          <p:cNvPr name="TextBox 4" id="4"/>
          <p:cNvSpPr txBox="true"/>
          <p:nvPr/>
        </p:nvSpPr>
        <p:spPr>
          <a:xfrm rot="0">
            <a:off x="3552943" y="3258159"/>
            <a:ext cx="11182114" cy="3256333"/>
          </a:xfrm>
          <a:prstGeom prst="rect">
            <a:avLst/>
          </a:prstGeom>
        </p:spPr>
        <p:txBody>
          <a:bodyPr anchor="t" rtlCol="false" tIns="0" lIns="0" bIns="0" rIns="0">
            <a:spAutoFit/>
          </a:bodyPr>
          <a:lstStyle/>
          <a:p>
            <a:pPr algn="ctr">
              <a:lnSpc>
                <a:spcPts val="25267"/>
              </a:lnSpc>
              <a:spcBef>
                <a:spcPct val="0"/>
              </a:spcBef>
            </a:pPr>
            <a:r>
              <a:rPr lang="en-US" sz="18047">
                <a:solidFill>
                  <a:srgbClr val="504C34"/>
                </a:solidFill>
                <a:latin typeface="Perandory SemiCondensed"/>
                <a:ea typeface="Perandory SemiCondensed"/>
                <a:cs typeface="Perandory SemiCondensed"/>
                <a:sym typeface="Perandory SemiCondensed"/>
              </a:rPr>
              <a:t>DViO DIGITAL</a:t>
            </a:r>
          </a:p>
        </p:txBody>
      </p:sp>
      <p:sp>
        <p:nvSpPr>
          <p:cNvPr name="TextBox 5" id="5"/>
          <p:cNvSpPr txBox="true"/>
          <p:nvPr/>
        </p:nvSpPr>
        <p:spPr>
          <a:xfrm rot="0">
            <a:off x="5011398" y="8186096"/>
            <a:ext cx="8265205" cy="720878"/>
          </a:xfrm>
          <a:prstGeom prst="rect">
            <a:avLst/>
          </a:prstGeom>
        </p:spPr>
        <p:txBody>
          <a:bodyPr anchor="t" rtlCol="false" tIns="0" lIns="0" bIns="0" rIns="0">
            <a:spAutoFit/>
          </a:bodyPr>
          <a:lstStyle/>
          <a:p>
            <a:pPr algn="ctr">
              <a:lnSpc>
                <a:spcPts val="5056"/>
              </a:lnSpc>
            </a:pPr>
            <a:r>
              <a:rPr lang="en-US" sz="5006">
                <a:solidFill>
                  <a:srgbClr val="504C34"/>
                </a:solidFill>
                <a:latin typeface="Calmius"/>
                <a:ea typeface="Calmius"/>
                <a:cs typeface="Calmius"/>
                <a:sym typeface="Calmius"/>
              </a:rPr>
              <a:t>By: Amatulla Bagasrawala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6E27C"/>
        </a:solidFill>
      </p:bgPr>
    </p:bg>
    <p:spTree>
      <p:nvGrpSpPr>
        <p:cNvPr id="1" name=""/>
        <p:cNvGrpSpPr/>
        <p:nvPr/>
      </p:nvGrpSpPr>
      <p:grpSpPr>
        <a:xfrm>
          <a:off x="0" y="0"/>
          <a:ext cx="0" cy="0"/>
          <a:chOff x="0" y="0"/>
          <a:chExt cx="0" cy="0"/>
        </a:xfrm>
      </p:grpSpPr>
      <p:sp>
        <p:nvSpPr>
          <p:cNvPr name="TextBox 2" id="2"/>
          <p:cNvSpPr txBox="true"/>
          <p:nvPr/>
        </p:nvSpPr>
        <p:spPr>
          <a:xfrm rot="0">
            <a:off x="4320414" y="1936444"/>
            <a:ext cx="9647173" cy="1771508"/>
          </a:xfrm>
          <a:prstGeom prst="rect">
            <a:avLst/>
          </a:prstGeom>
        </p:spPr>
        <p:txBody>
          <a:bodyPr anchor="t" rtlCol="false" tIns="0" lIns="0" bIns="0" rIns="0">
            <a:spAutoFit/>
          </a:bodyPr>
          <a:lstStyle/>
          <a:p>
            <a:pPr algn="ctr">
              <a:lnSpc>
                <a:spcPts val="7057"/>
              </a:lnSpc>
            </a:pPr>
            <a:r>
              <a:rPr lang="en-US" sz="5005" spc="425">
                <a:solidFill>
                  <a:srgbClr val="000000"/>
                </a:solidFill>
                <a:latin typeface="Alice"/>
                <a:ea typeface="Alice"/>
                <a:cs typeface="Alice"/>
                <a:sym typeface="Alice"/>
              </a:rPr>
              <a:t>IT’S TIME GET CELEBRITIES OUT OF BUSINESS! </a:t>
            </a:r>
          </a:p>
        </p:txBody>
      </p:sp>
      <p:sp>
        <p:nvSpPr>
          <p:cNvPr name="Freeform 3" id="3"/>
          <p:cNvSpPr/>
          <p:nvPr/>
        </p:nvSpPr>
        <p:spPr>
          <a:xfrm flipH="false" flipV="false" rot="0">
            <a:off x="5486400" y="6738206"/>
            <a:ext cx="7315200" cy="4057954"/>
          </a:xfrm>
          <a:custGeom>
            <a:avLst/>
            <a:gdLst/>
            <a:ahLst/>
            <a:cxnLst/>
            <a:rect r="r" b="b" t="t" l="l"/>
            <a:pathLst>
              <a:path h="4057954" w="7315200">
                <a:moveTo>
                  <a:pt x="0" y="0"/>
                </a:moveTo>
                <a:lnTo>
                  <a:pt x="7315200" y="0"/>
                </a:lnTo>
                <a:lnTo>
                  <a:pt x="7315200" y="4057953"/>
                </a:lnTo>
                <a:lnTo>
                  <a:pt x="0" y="40579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9E9"/>
        </a:solidFill>
      </p:bgPr>
    </p:bg>
    <p:spTree>
      <p:nvGrpSpPr>
        <p:cNvPr id="1" name=""/>
        <p:cNvGrpSpPr/>
        <p:nvPr/>
      </p:nvGrpSpPr>
      <p:grpSpPr>
        <a:xfrm>
          <a:off x="0" y="0"/>
          <a:ext cx="0" cy="0"/>
          <a:chOff x="0" y="0"/>
          <a:chExt cx="0" cy="0"/>
        </a:xfrm>
      </p:grpSpPr>
      <p:grpSp>
        <p:nvGrpSpPr>
          <p:cNvPr name="Group 2" id="2"/>
          <p:cNvGrpSpPr/>
          <p:nvPr/>
        </p:nvGrpSpPr>
        <p:grpSpPr>
          <a:xfrm rot="0">
            <a:off x="4064279" y="4402907"/>
            <a:ext cx="10159441" cy="1847171"/>
            <a:chOff x="0" y="0"/>
            <a:chExt cx="13545922" cy="2462895"/>
          </a:xfrm>
        </p:grpSpPr>
        <p:sp>
          <p:nvSpPr>
            <p:cNvPr name="Freeform 3" id="3"/>
            <p:cNvSpPr/>
            <p:nvPr/>
          </p:nvSpPr>
          <p:spPr>
            <a:xfrm flipH="false" flipV="false" rot="0">
              <a:off x="0" y="0"/>
              <a:ext cx="13545922" cy="2462895"/>
            </a:xfrm>
            <a:custGeom>
              <a:avLst/>
              <a:gdLst/>
              <a:ahLst/>
              <a:cxnLst/>
              <a:rect r="r" b="b" t="t" l="l"/>
              <a:pathLst>
                <a:path h="2462895" w="13545922">
                  <a:moveTo>
                    <a:pt x="0" y="0"/>
                  </a:moveTo>
                  <a:lnTo>
                    <a:pt x="13545922" y="0"/>
                  </a:lnTo>
                  <a:lnTo>
                    <a:pt x="13545922" y="2462895"/>
                  </a:lnTo>
                  <a:lnTo>
                    <a:pt x="0" y="24628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545125" y="194016"/>
              <a:ext cx="10455672" cy="1922991"/>
            </a:xfrm>
            <a:prstGeom prst="rect">
              <a:avLst/>
            </a:prstGeom>
          </p:spPr>
          <p:txBody>
            <a:bodyPr anchor="t" rtlCol="false" tIns="0" lIns="0" bIns="0" rIns="0">
              <a:spAutoFit/>
            </a:bodyPr>
            <a:lstStyle/>
            <a:p>
              <a:pPr algn="ctr">
                <a:lnSpc>
                  <a:spcPts val="12118"/>
                </a:lnSpc>
                <a:spcBef>
                  <a:spcPct val="0"/>
                </a:spcBef>
              </a:pPr>
              <a:r>
                <a:rPr lang="en-US" b="true" sz="8656">
                  <a:solidFill>
                    <a:srgbClr val="000000"/>
                  </a:solidFill>
                  <a:latin typeface="Canva Sans Bold"/>
                  <a:ea typeface="Canva Sans Bold"/>
                  <a:cs typeface="Canva Sans Bold"/>
                  <a:sym typeface="Canva Sans Bold"/>
                </a:rPr>
                <a:t>#Dine'n'Shine!</a:t>
              </a:r>
            </a:p>
          </p:txBody>
        </p:sp>
      </p:grpSp>
      <p:sp>
        <p:nvSpPr>
          <p:cNvPr name="TextBox 5" id="5"/>
          <p:cNvSpPr txBox="true"/>
          <p:nvPr/>
        </p:nvSpPr>
        <p:spPr>
          <a:xfrm rot="0">
            <a:off x="4320414" y="1936444"/>
            <a:ext cx="9647173" cy="876158"/>
          </a:xfrm>
          <a:prstGeom prst="rect">
            <a:avLst/>
          </a:prstGeom>
        </p:spPr>
        <p:txBody>
          <a:bodyPr anchor="t" rtlCol="false" tIns="0" lIns="0" bIns="0" rIns="0">
            <a:spAutoFit/>
          </a:bodyPr>
          <a:lstStyle/>
          <a:p>
            <a:pPr algn="ctr">
              <a:lnSpc>
                <a:spcPts val="7057"/>
              </a:lnSpc>
            </a:pPr>
            <a:r>
              <a:rPr lang="en-US" sz="5005" spc="425">
                <a:solidFill>
                  <a:srgbClr val="000000"/>
                </a:solidFill>
                <a:latin typeface="Alice"/>
                <a:ea typeface="Alice"/>
                <a:cs typeface="Alice"/>
                <a:sym typeface="Alice"/>
              </a:rPr>
              <a:t>PRESENTING..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6E27C"/>
        </a:solidFill>
      </p:bgPr>
    </p:bg>
    <p:spTree>
      <p:nvGrpSpPr>
        <p:cNvPr id="1" name=""/>
        <p:cNvGrpSpPr/>
        <p:nvPr/>
      </p:nvGrpSpPr>
      <p:grpSpPr>
        <a:xfrm>
          <a:off x="0" y="0"/>
          <a:ext cx="0" cy="0"/>
          <a:chOff x="0" y="0"/>
          <a:chExt cx="0" cy="0"/>
        </a:xfrm>
      </p:grpSpPr>
      <p:sp>
        <p:nvSpPr>
          <p:cNvPr name="Freeform 2" id="2"/>
          <p:cNvSpPr/>
          <p:nvPr/>
        </p:nvSpPr>
        <p:spPr>
          <a:xfrm flipH="false" flipV="false" rot="0">
            <a:off x="47524" y="3716452"/>
            <a:ext cx="4446134" cy="4446134"/>
          </a:xfrm>
          <a:custGeom>
            <a:avLst/>
            <a:gdLst/>
            <a:ahLst/>
            <a:cxnLst/>
            <a:rect r="r" b="b" t="t" l="l"/>
            <a:pathLst>
              <a:path h="4446134" w="4446134">
                <a:moveTo>
                  <a:pt x="0" y="0"/>
                </a:moveTo>
                <a:lnTo>
                  <a:pt x="4446134" y="0"/>
                </a:lnTo>
                <a:lnTo>
                  <a:pt x="4446134" y="4446134"/>
                </a:lnTo>
                <a:lnTo>
                  <a:pt x="0" y="4446134"/>
                </a:lnTo>
                <a:lnTo>
                  <a:pt x="0" y="0"/>
                </a:lnTo>
                <a:close/>
              </a:path>
            </a:pathLst>
          </a:custGeom>
          <a:blipFill>
            <a:blip r:embed="rId2"/>
            <a:stretch>
              <a:fillRect l="0" t="0" r="0" b="0"/>
            </a:stretch>
          </a:blipFill>
        </p:spPr>
      </p:sp>
      <p:sp>
        <p:nvSpPr>
          <p:cNvPr name="Freeform 3" id="3"/>
          <p:cNvSpPr/>
          <p:nvPr/>
        </p:nvSpPr>
        <p:spPr>
          <a:xfrm flipH="false" flipV="false" rot="0">
            <a:off x="9305968" y="3716452"/>
            <a:ext cx="4463778" cy="4446134"/>
          </a:xfrm>
          <a:custGeom>
            <a:avLst/>
            <a:gdLst/>
            <a:ahLst/>
            <a:cxnLst/>
            <a:rect r="r" b="b" t="t" l="l"/>
            <a:pathLst>
              <a:path h="4446134" w="4463778">
                <a:moveTo>
                  <a:pt x="0" y="0"/>
                </a:moveTo>
                <a:lnTo>
                  <a:pt x="4463778" y="0"/>
                </a:lnTo>
                <a:lnTo>
                  <a:pt x="4463778" y="4446134"/>
                </a:lnTo>
                <a:lnTo>
                  <a:pt x="0" y="4446134"/>
                </a:lnTo>
                <a:lnTo>
                  <a:pt x="0" y="0"/>
                </a:lnTo>
                <a:close/>
              </a:path>
            </a:pathLst>
          </a:custGeom>
          <a:blipFill>
            <a:blip r:embed="rId3"/>
            <a:stretch>
              <a:fillRect l="0" t="0" r="0" b="0"/>
            </a:stretch>
          </a:blipFill>
        </p:spPr>
      </p:sp>
      <p:sp>
        <p:nvSpPr>
          <p:cNvPr name="Freeform 4" id="4"/>
          <p:cNvSpPr/>
          <p:nvPr/>
        </p:nvSpPr>
        <p:spPr>
          <a:xfrm flipH="false" flipV="false" rot="0">
            <a:off x="4705570" y="3716452"/>
            <a:ext cx="4452761" cy="4488526"/>
          </a:xfrm>
          <a:custGeom>
            <a:avLst/>
            <a:gdLst/>
            <a:ahLst/>
            <a:cxnLst/>
            <a:rect r="r" b="b" t="t" l="l"/>
            <a:pathLst>
              <a:path h="4488526" w="4452761">
                <a:moveTo>
                  <a:pt x="0" y="0"/>
                </a:moveTo>
                <a:lnTo>
                  <a:pt x="4452761" y="0"/>
                </a:lnTo>
                <a:lnTo>
                  <a:pt x="4452761" y="4488526"/>
                </a:lnTo>
                <a:lnTo>
                  <a:pt x="0" y="4488526"/>
                </a:lnTo>
                <a:lnTo>
                  <a:pt x="0" y="0"/>
                </a:lnTo>
                <a:close/>
              </a:path>
            </a:pathLst>
          </a:custGeom>
          <a:blipFill>
            <a:blip r:embed="rId4"/>
            <a:stretch>
              <a:fillRect l="0" t="0" r="0" b="0"/>
            </a:stretch>
          </a:blipFill>
        </p:spPr>
      </p:sp>
      <p:sp>
        <p:nvSpPr>
          <p:cNvPr name="Freeform 5" id="5"/>
          <p:cNvSpPr/>
          <p:nvPr/>
        </p:nvSpPr>
        <p:spPr>
          <a:xfrm flipH="false" flipV="false" rot="0">
            <a:off x="13917384" y="3790655"/>
            <a:ext cx="4370616" cy="4414323"/>
          </a:xfrm>
          <a:custGeom>
            <a:avLst/>
            <a:gdLst/>
            <a:ahLst/>
            <a:cxnLst/>
            <a:rect r="r" b="b" t="t" l="l"/>
            <a:pathLst>
              <a:path h="4414323" w="4370616">
                <a:moveTo>
                  <a:pt x="0" y="0"/>
                </a:moveTo>
                <a:lnTo>
                  <a:pt x="4370616" y="0"/>
                </a:lnTo>
                <a:lnTo>
                  <a:pt x="4370616" y="4414323"/>
                </a:lnTo>
                <a:lnTo>
                  <a:pt x="0" y="4414323"/>
                </a:lnTo>
                <a:lnTo>
                  <a:pt x="0" y="0"/>
                </a:lnTo>
                <a:close/>
              </a:path>
            </a:pathLst>
          </a:custGeom>
          <a:blipFill>
            <a:blip r:embed="rId5"/>
            <a:stretch>
              <a:fillRect l="0" t="0" r="0" b="0"/>
            </a:stretch>
          </a:blipFill>
        </p:spPr>
      </p:sp>
      <p:sp>
        <p:nvSpPr>
          <p:cNvPr name="TextBox 6" id="6"/>
          <p:cNvSpPr txBox="true"/>
          <p:nvPr/>
        </p:nvSpPr>
        <p:spPr>
          <a:xfrm rot="0">
            <a:off x="3216891" y="1234816"/>
            <a:ext cx="11854218" cy="1687708"/>
          </a:xfrm>
          <a:prstGeom prst="rect">
            <a:avLst/>
          </a:prstGeom>
        </p:spPr>
        <p:txBody>
          <a:bodyPr anchor="t" rtlCol="false" tIns="0" lIns="0" bIns="0" rIns="0">
            <a:spAutoFit/>
          </a:bodyPr>
          <a:lstStyle/>
          <a:p>
            <a:pPr algn="ctr">
              <a:lnSpc>
                <a:spcPts val="13026"/>
              </a:lnSpc>
            </a:pPr>
            <a:r>
              <a:rPr lang="en-US" sz="9304" spc="828">
                <a:solidFill>
                  <a:srgbClr val="000000"/>
                </a:solidFill>
                <a:latin typeface="Perandory SemiCondensed"/>
                <a:ea typeface="Perandory SemiCondensed"/>
                <a:cs typeface="Perandory SemiCondensed"/>
                <a:sym typeface="Perandory SemiCondensed"/>
              </a:rPr>
              <a:t>POST 1:</a:t>
            </a:r>
          </a:p>
        </p:txBody>
      </p:sp>
      <p:sp>
        <p:nvSpPr>
          <p:cNvPr name="TextBox 7" id="7"/>
          <p:cNvSpPr txBox="true"/>
          <p:nvPr/>
        </p:nvSpPr>
        <p:spPr>
          <a:xfrm rot="0">
            <a:off x="1315662" y="8615324"/>
            <a:ext cx="15192373" cy="1303377"/>
          </a:xfrm>
          <a:prstGeom prst="rect">
            <a:avLst/>
          </a:prstGeom>
        </p:spPr>
        <p:txBody>
          <a:bodyPr anchor="t" rtlCol="false" tIns="0" lIns="0" bIns="0" rIns="0">
            <a:spAutoFit/>
          </a:bodyPr>
          <a:lstStyle/>
          <a:p>
            <a:pPr algn="ctr">
              <a:lnSpc>
                <a:spcPts val="4844"/>
              </a:lnSpc>
            </a:pPr>
            <a:r>
              <a:rPr lang="en-US" sz="3485" i="true">
                <a:solidFill>
                  <a:srgbClr val="000000"/>
                </a:solidFill>
                <a:latin typeface="Helvetica World Italics"/>
                <a:ea typeface="Helvetica World Italics"/>
                <a:cs typeface="Helvetica World Italics"/>
                <a:sym typeface="Helvetica World Italics"/>
              </a:rPr>
              <a:t>PC: Who will become Swiggy’s next brand ambassador and why it’s YOU!</a:t>
            </a:r>
          </a:p>
          <a:p>
            <a:pPr algn="ctr">
              <a:lnSpc>
                <a:spcPts val="4844"/>
              </a:lnSpc>
            </a:pPr>
            <a:r>
              <a:rPr lang="en-US" sz="3485" i="true">
                <a:solidFill>
                  <a:srgbClr val="000000"/>
                </a:solidFill>
                <a:latin typeface="Helvetica World Italics"/>
                <a:ea typeface="Helvetica World Italics"/>
                <a:cs typeface="Helvetica World Italics"/>
                <a:sym typeface="Helvetica World Italics"/>
              </a:rPr>
              <a:t>#Dine'n'Shine!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9E9"/>
        </a:solidFill>
      </p:bgPr>
    </p:bg>
    <p:spTree>
      <p:nvGrpSpPr>
        <p:cNvPr id="1" name=""/>
        <p:cNvGrpSpPr/>
        <p:nvPr/>
      </p:nvGrpSpPr>
      <p:grpSpPr>
        <a:xfrm>
          <a:off x="0" y="0"/>
          <a:ext cx="0" cy="0"/>
          <a:chOff x="0" y="0"/>
          <a:chExt cx="0" cy="0"/>
        </a:xfrm>
      </p:grpSpPr>
      <p:sp>
        <p:nvSpPr>
          <p:cNvPr name="Freeform 2" id="2"/>
          <p:cNvSpPr/>
          <p:nvPr/>
        </p:nvSpPr>
        <p:spPr>
          <a:xfrm flipH="false" flipV="false" rot="0">
            <a:off x="5570885" y="2012240"/>
            <a:ext cx="7203381" cy="7187157"/>
          </a:xfrm>
          <a:custGeom>
            <a:avLst/>
            <a:gdLst/>
            <a:ahLst/>
            <a:cxnLst/>
            <a:rect r="r" b="b" t="t" l="l"/>
            <a:pathLst>
              <a:path h="7187157" w="7203381">
                <a:moveTo>
                  <a:pt x="0" y="0"/>
                </a:moveTo>
                <a:lnTo>
                  <a:pt x="7203380" y="0"/>
                </a:lnTo>
                <a:lnTo>
                  <a:pt x="7203380" y="7187157"/>
                </a:lnTo>
                <a:lnTo>
                  <a:pt x="0" y="7187157"/>
                </a:lnTo>
                <a:lnTo>
                  <a:pt x="0" y="0"/>
                </a:lnTo>
                <a:close/>
              </a:path>
            </a:pathLst>
          </a:custGeom>
          <a:blipFill>
            <a:blip r:embed="rId2"/>
            <a:stretch>
              <a:fillRect l="0" t="0" r="0" b="0"/>
            </a:stretch>
          </a:blipFill>
        </p:spPr>
      </p:sp>
      <p:sp>
        <p:nvSpPr>
          <p:cNvPr name="TextBox 3" id="3"/>
          <p:cNvSpPr txBox="true"/>
          <p:nvPr/>
        </p:nvSpPr>
        <p:spPr>
          <a:xfrm rot="0">
            <a:off x="1576389" y="9142247"/>
            <a:ext cx="15192373" cy="1144753"/>
          </a:xfrm>
          <a:prstGeom prst="rect">
            <a:avLst/>
          </a:prstGeom>
        </p:spPr>
        <p:txBody>
          <a:bodyPr anchor="t" rtlCol="false" tIns="0" lIns="0" bIns="0" rIns="0">
            <a:spAutoFit/>
          </a:bodyPr>
          <a:lstStyle/>
          <a:p>
            <a:pPr algn="ctr">
              <a:lnSpc>
                <a:spcPts val="4288"/>
              </a:lnSpc>
            </a:pPr>
            <a:r>
              <a:rPr lang="en-US" sz="3085" i="true">
                <a:solidFill>
                  <a:srgbClr val="000000"/>
                </a:solidFill>
                <a:latin typeface="Helvetica World Italics"/>
                <a:ea typeface="Helvetica World Italics"/>
                <a:cs typeface="Helvetica World Italics"/>
                <a:sym typeface="Helvetica World Italics"/>
              </a:rPr>
              <a:t>PC: Tag your ‘FOMO’ fam!! </a:t>
            </a:r>
          </a:p>
          <a:p>
            <a:pPr algn="ctr">
              <a:lnSpc>
                <a:spcPts val="4288"/>
              </a:lnSpc>
            </a:pPr>
            <a:r>
              <a:rPr lang="en-US" sz="3085" i="true">
                <a:solidFill>
                  <a:srgbClr val="000000"/>
                </a:solidFill>
                <a:latin typeface="Helvetica World Italics"/>
                <a:ea typeface="Helvetica World Italics"/>
                <a:cs typeface="Helvetica World Italics"/>
                <a:sym typeface="Helvetica World Italics"/>
              </a:rPr>
              <a:t>#Dine'n'Shine!</a:t>
            </a:r>
          </a:p>
        </p:txBody>
      </p:sp>
      <p:sp>
        <p:nvSpPr>
          <p:cNvPr name="TextBox 4" id="4"/>
          <p:cNvSpPr txBox="true"/>
          <p:nvPr/>
        </p:nvSpPr>
        <p:spPr>
          <a:xfrm rot="0">
            <a:off x="3245466" y="324532"/>
            <a:ext cx="11854218" cy="1687708"/>
          </a:xfrm>
          <a:prstGeom prst="rect">
            <a:avLst/>
          </a:prstGeom>
        </p:spPr>
        <p:txBody>
          <a:bodyPr anchor="t" rtlCol="false" tIns="0" lIns="0" bIns="0" rIns="0">
            <a:spAutoFit/>
          </a:bodyPr>
          <a:lstStyle/>
          <a:p>
            <a:pPr algn="ctr">
              <a:lnSpc>
                <a:spcPts val="13026"/>
              </a:lnSpc>
            </a:pPr>
            <a:r>
              <a:rPr lang="en-US" sz="9304" spc="828">
                <a:solidFill>
                  <a:srgbClr val="000000"/>
                </a:solidFill>
                <a:latin typeface="Perandory SemiCondensed"/>
                <a:ea typeface="Perandory SemiCondensed"/>
                <a:cs typeface="Perandory SemiCondensed"/>
                <a:sym typeface="Perandory SemiCondensed"/>
              </a:rPr>
              <a:t>POST 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6E27C"/>
        </a:solidFill>
      </p:bgPr>
    </p:bg>
    <p:spTree>
      <p:nvGrpSpPr>
        <p:cNvPr id="1" name=""/>
        <p:cNvGrpSpPr/>
        <p:nvPr/>
      </p:nvGrpSpPr>
      <p:grpSpPr>
        <a:xfrm>
          <a:off x="0" y="0"/>
          <a:ext cx="0" cy="0"/>
          <a:chOff x="0" y="0"/>
          <a:chExt cx="0" cy="0"/>
        </a:xfrm>
      </p:grpSpPr>
      <p:sp>
        <p:nvSpPr>
          <p:cNvPr name="Freeform 2" id="2"/>
          <p:cNvSpPr/>
          <p:nvPr/>
        </p:nvSpPr>
        <p:spPr>
          <a:xfrm flipH="false" flipV="false" rot="0">
            <a:off x="5588651" y="1824136"/>
            <a:ext cx="7110698" cy="7187157"/>
          </a:xfrm>
          <a:custGeom>
            <a:avLst/>
            <a:gdLst/>
            <a:ahLst/>
            <a:cxnLst/>
            <a:rect r="r" b="b" t="t" l="l"/>
            <a:pathLst>
              <a:path h="7187157" w="7110698">
                <a:moveTo>
                  <a:pt x="0" y="0"/>
                </a:moveTo>
                <a:lnTo>
                  <a:pt x="7110698" y="0"/>
                </a:lnTo>
                <a:lnTo>
                  <a:pt x="7110698" y="7187157"/>
                </a:lnTo>
                <a:lnTo>
                  <a:pt x="0" y="7187157"/>
                </a:lnTo>
                <a:lnTo>
                  <a:pt x="0" y="0"/>
                </a:lnTo>
                <a:close/>
              </a:path>
            </a:pathLst>
          </a:custGeom>
          <a:blipFill>
            <a:blip r:embed="rId2"/>
            <a:stretch>
              <a:fillRect l="0" t="0" r="0" b="0"/>
            </a:stretch>
          </a:blipFill>
        </p:spPr>
      </p:sp>
      <p:sp>
        <p:nvSpPr>
          <p:cNvPr name="TextBox 3" id="3"/>
          <p:cNvSpPr txBox="true"/>
          <p:nvPr/>
        </p:nvSpPr>
        <p:spPr>
          <a:xfrm rot="0">
            <a:off x="1028700" y="9142247"/>
            <a:ext cx="15192373" cy="1144753"/>
          </a:xfrm>
          <a:prstGeom prst="rect">
            <a:avLst/>
          </a:prstGeom>
        </p:spPr>
        <p:txBody>
          <a:bodyPr anchor="t" rtlCol="false" tIns="0" lIns="0" bIns="0" rIns="0">
            <a:spAutoFit/>
          </a:bodyPr>
          <a:lstStyle/>
          <a:p>
            <a:pPr algn="ctr">
              <a:lnSpc>
                <a:spcPts val="4288"/>
              </a:lnSpc>
            </a:pPr>
            <a:r>
              <a:rPr lang="en-US" sz="3085" i="true">
                <a:solidFill>
                  <a:srgbClr val="000000"/>
                </a:solidFill>
                <a:latin typeface="Helvetica World Italics"/>
                <a:ea typeface="Helvetica World Italics"/>
                <a:cs typeface="Helvetica World Italics"/>
                <a:sym typeface="Helvetica World Italics"/>
              </a:rPr>
              <a:t>PC: Put your foodie passion to work—join Swiggy as the next big dill!</a:t>
            </a:r>
          </a:p>
          <a:p>
            <a:pPr algn="ctr">
              <a:lnSpc>
                <a:spcPts val="4288"/>
              </a:lnSpc>
            </a:pPr>
            <a:r>
              <a:rPr lang="en-US" sz="3085" i="true">
                <a:solidFill>
                  <a:srgbClr val="000000"/>
                </a:solidFill>
                <a:latin typeface="Helvetica World Italics"/>
                <a:ea typeface="Helvetica World Italics"/>
                <a:cs typeface="Helvetica World Italics"/>
                <a:sym typeface="Helvetica World Italics"/>
              </a:rPr>
              <a:t>#Dine'n'Shine!</a:t>
            </a:r>
          </a:p>
        </p:txBody>
      </p:sp>
      <p:sp>
        <p:nvSpPr>
          <p:cNvPr name="TextBox 4" id="4"/>
          <p:cNvSpPr txBox="true"/>
          <p:nvPr/>
        </p:nvSpPr>
        <p:spPr>
          <a:xfrm rot="0">
            <a:off x="3216891" y="113408"/>
            <a:ext cx="11854218" cy="1687708"/>
          </a:xfrm>
          <a:prstGeom prst="rect">
            <a:avLst/>
          </a:prstGeom>
        </p:spPr>
        <p:txBody>
          <a:bodyPr anchor="t" rtlCol="false" tIns="0" lIns="0" bIns="0" rIns="0">
            <a:spAutoFit/>
          </a:bodyPr>
          <a:lstStyle/>
          <a:p>
            <a:pPr algn="ctr">
              <a:lnSpc>
                <a:spcPts val="13026"/>
              </a:lnSpc>
            </a:pPr>
            <a:r>
              <a:rPr lang="en-US" sz="9304" spc="828">
                <a:solidFill>
                  <a:srgbClr val="000000"/>
                </a:solidFill>
                <a:latin typeface="Perandory SemiCondensed"/>
                <a:ea typeface="Perandory SemiCondensed"/>
                <a:cs typeface="Perandory SemiCondensed"/>
                <a:sym typeface="Perandory SemiCondensed"/>
              </a:rPr>
              <a:t>POST 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9E9"/>
        </a:solidFill>
      </p:bgPr>
    </p:bg>
    <p:spTree>
      <p:nvGrpSpPr>
        <p:cNvPr id="1" name=""/>
        <p:cNvGrpSpPr/>
        <p:nvPr/>
      </p:nvGrpSpPr>
      <p:grpSpPr>
        <a:xfrm>
          <a:off x="0" y="0"/>
          <a:ext cx="0" cy="0"/>
          <a:chOff x="0" y="0"/>
          <a:chExt cx="0" cy="0"/>
        </a:xfrm>
      </p:grpSpPr>
      <p:grpSp>
        <p:nvGrpSpPr>
          <p:cNvPr name="Group 2" id="2"/>
          <p:cNvGrpSpPr/>
          <p:nvPr/>
        </p:nvGrpSpPr>
        <p:grpSpPr>
          <a:xfrm rot="0">
            <a:off x="5610788" y="2266565"/>
            <a:ext cx="7066423" cy="6804943"/>
            <a:chOff x="0" y="0"/>
            <a:chExt cx="9421898" cy="9073257"/>
          </a:xfrm>
        </p:grpSpPr>
        <p:sp>
          <p:nvSpPr>
            <p:cNvPr name="Freeform 3" id="3"/>
            <p:cNvSpPr/>
            <p:nvPr/>
          </p:nvSpPr>
          <p:spPr>
            <a:xfrm flipH="false" flipV="false" rot="0">
              <a:off x="205628" y="0"/>
              <a:ext cx="9216270" cy="9073257"/>
            </a:xfrm>
            <a:custGeom>
              <a:avLst/>
              <a:gdLst/>
              <a:ahLst/>
              <a:cxnLst/>
              <a:rect r="r" b="b" t="t" l="l"/>
              <a:pathLst>
                <a:path h="9073257" w="9216270">
                  <a:moveTo>
                    <a:pt x="0" y="0"/>
                  </a:moveTo>
                  <a:lnTo>
                    <a:pt x="9216270" y="0"/>
                  </a:lnTo>
                  <a:lnTo>
                    <a:pt x="9216270" y="9073257"/>
                  </a:lnTo>
                  <a:lnTo>
                    <a:pt x="0" y="9073257"/>
                  </a:lnTo>
                  <a:lnTo>
                    <a:pt x="0" y="0"/>
                  </a:lnTo>
                  <a:close/>
                </a:path>
              </a:pathLst>
            </a:custGeom>
            <a:blipFill>
              <a:blip r:embed="rId2"/>
              <a:stretch>
                <a:fillRect l="-9819" t="0" r="-10287" b="0"/>
              </a:stretch>
            </a:blipFill>
          </p:spPr>
        </p:sp>
        <p:sp>
          <p:nvSpPr>
            <p:cNvPr name="Freeform 4" id="4"/>
            <p:cNvSpPr/>
            <p:nvPr/>
          </p:nvSpPr>
          <p:spPr>
            <a:xfrm flipH="false" flipV="false" rot="0">
              <a:off x="212465" y="215464"/>
              <a:ext cx="2163364" cy="1596956"/>
            </a:xfrm>
            <a:custGeom>
              <a:avLst/>
              <a:gdLst/>
              <a:ahLst/>
              <a:cxnLst/>
              <a:rect r="r" b="b" t="t" l="l"/>
              <a:pathLst>
                <a:path h="1596956" w="2163364">
                  <a:moveTo>
                    <a:pt x="0" y="0"/>
                  </a:moveTo>
                  <a:lnTo>
                    <a:pt x="2163364" y="0"/>
                  </a:lnTo>
                  <a:lnTo>
                    <a:pt x="2163364" y="1596957"/>
                  </a:lnTo>
                  <a:lnTo>
                    <a:pt x="0" y="15969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0" y="657687"/>
              <a:ext cx="2588294" cy="423351"/>
            </a:xfrm>
            <a:prstGeom prst="rect">
              <a:avLst/>
            </a:prstGeom>
          </p:spPr>
          <p:txBody>
            <a:bodyPr anchor="t" rtlCol="false" tIns="0" lIns="0" bIns="0" rIns="0">
              <a:spAutoFit/>
            </a:bodyPr>
            <a:lstStyle/>
            <a:p>
              <a:pPr algn="ctr">
                <a:lnSpc>
                  <a:spcPts val="2428"/>
                </a:lnSpc>
                <a:spcBef>
                  <a:spcPct val="0"/>
                </a:spcBef>
              </a:pPr>
              <a:r>
                <a:rPr lang="en-US" sz="1747" i="true">
                  <a:solidFill>
                    <a:srgbClr val="000000"/>
                  </a:solidFill>
                  <a:latin typeface="Helvetica World Italics"/>
                  <a:ea typeface="Helvetica World Italics"/>
                  <a:cs typeface="Helvetica World Italics"/>
                  <a:sym typeface="Helvetica World Italics"/>
                </a:rPr>
                <a:t> Your order, sir</a:t>
              </a:r>
            </a:p>
          </p:txBody>
        </p:sp>
        <p:sp>
          <p:nvSpPr>
            <p:cNvPr name="Freeform 6" id="6"/>
            <p:cNvSpPr/>
            <p:nvPr/>
          </p:nvSpPr>
          <p:spPr>
            <a:xfrm flipH="true" flipV="false" rot="0">
              <a:off x="6890458" y="658377"/>
              <a:ext cx="2531440" cy="1868663"/>
            </a:xfrm>
            <a:custGeom>
              <a:avLst/>
              <a:gdLst/>
              <a:ahLst/>
              <a:cxnLst/>
              <a:rect r="r" b="b" t="t" l="l"/>
              <a:pathLst>
                <a:path h="1868663" w="2531440">
                  <a:moveTo>
                    <a:pt x="2531440" y="0"/>
                  </a:moveTo>
                  <a:lnTo>
                    <a:pt x="0" y="0"/>
                  </a:lnTo>
                  <a:lnTo>
                    <a:pt x="0" y="1868663"/>
                  </a:lnTo>
                  <a:lnTo>
                    <a:pt x="2531440" y="1868663"/>
                  </a:lnTo>
                  <a:lnTo>
                    <a:pt x="253144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890458" y="1195721"/>
              <a:ext cx="2531440" cy="770872"/>
            </a:xfrm>
            <a:prstGeom prst="rect">
              <a:avLst/>
            </a:prstGeom>
          </p:spPr>
          <p:txBody>
            <a:bodyPr anchor="t" rtlCol="false" tIns="0" lIns="0" bIns="0" rIns="0">
              <a:spAutoFit/>
            </a:bodyPr>
            <a:lstStyle/>
            <a:p>
              <a:pPr algn="ctr">
                <a:lnSpc>
                  <a:spcPts val="2197"/>
                </a:lnSpc>
                <a:spcBef>
                  <a:spcPct val="0"/>
                </a:spcBef>
              </a:pPr>
              <a:r>
                <a:rPr lang="en-US" sz="1581" i="true">
                  <a:solidFill>
                    <a:srgbClr val="000000"/>
                  </a:solidFill>
                  <a:latin typeface="Helvetica World Italics"/>
                  <a:ea typeface="Helvetica World Italics"/>
                  <a:cs typeface="Helvetica World Italics"/>
                  <a:sym typeface="Helvetica World Italics"/>
                </a:rPr>
                <a:t>And my modeling contract?</a:t>
              </a:r>
            </a:p>
          </p:txBody>
        </p:sp>
      </p:grpSp>
      <p:sp>
        <p:nvSpPr>
          <p:cNvPr name="TextBox 8" id="8"/>
          <p:cNvSpPr txBox="true"/>
          <p:nvPr/>
        </p:nvSpPr>
        <p:spPr>
          <a:xfrm rot="0">
            <a:off x="1547814" y="9256420"/>
            <a:ext cx="15192373" cy="1002005"/>
          </a:xfrm>
          <a:prstGeom prst="rect">
            <a:avLst/>
          </a:prstGeom>
        </p:spPr>
        <p:txBody>
          <a:bodyPr anchor="t" rtlCol="false" tIns="0" lIns="0" bIns="0" rIns="0">
            <a:spAutoFit/>
          </a:bodyPr>
          <a:lstStyle/>
          <a:p>
            <a:pPr algn="ctr">
              <a:lnSpc>
                <a:spcPts val="3732"/>
              </a:lnSpc>
            </a:pPr>
            <a:r>
              <a:rPr lang="en-US" sz="2685" i="true">
                <a:solidFill>
                  <a:srgbClr val="000000"/>
                </a:solidFill>
                <a:latin typeface="Helvetica World Italics"/>
                <a:ea typeface="Helvetica World Italics"/>
                <a:cs typeface="Helvetica World Italics"/>
                <a:sym typeface="Helvetica World Italics"/>
              </a:rPr>
              <a:t>PC: Each meal can close you a deal ! </a:t>
            </a:r>
          </a:p>
          <a:p>
            <a:pPr algn="ctr">
              <a:lnSpc>
                <a:spcPts val="3732"/>
              </a:lnSpc>
            </a:pPr>
            <a:r>
              <a:rPr lang="en-US" sz="2685" i="true">
                <a:solidFill>
                  <a:srgbClr val="000000"/>
                </a:solidFill>
                <a:latin typeface="Helvetica World Italics"/>
                <a:ea typeface="Helvetica World Italics"/>
                <a:cs typeface="Helvetica World Italics"/>
                <a:sym typeface="Helvetica World Italics"/>
              </a:rPr>
              <a:t>#Dine'n'Shine!</a:t>
            </a:r>
          </a:p>
        </p:txBody>
      </p:sp>
      <p:sp>
        <p:nvSpPr>
          <p:cNvPr name="TextBox 9" id="9"/>
          <p:cNvSpPr txBox="true"/>
          <p:nvPr/>
        </p:nvSpPr>
        <p:spPr>
          <a:xfrm rot="0">
            <a:off x="3216891" y="578857"/>
            <a:ext cx="11854218" cy="1687708"/>
          </a:xfrm>
          <a:prstGeom prst="rect">
            <a:avLst/>
          </a:prstGeom>
        </p:spPr>
        <p:txBody>
          <a:bodyPr anchor="t" rtlCol="false" tIns="0" lIns="0" bIns="0" rIns="0">
            <a:spAutoFit/>
          </a:bodyPr>
          <a:lstStyle/>
          <a:p>
            <a:pPr algn="ctr">
              <a:lnSpc>
                <a:spcPts val="13026"/>
              </a:lnSpc>
            </a:pPr>
            <a:r>
              <a:rPr lang="en-US" sz="9304" spc="828">
                <a:solidFill>
                  <a:srgbClr val="000000"/>
                </a:solidFill>
                <a:latin typeface="Perandory SemiCondensed"/>
                <a:ea typeface="Perandory SemiCondensed"/>
                <a:cs typeface="Perandory SemiCondensed"/>
                <a:sym typeface="Perandory SemiCondensed"/>
              </a:rPr>
              <a:t>POST 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706A4C"/>
        </a:solidFill>
      </p:bgPr>
    </p:bg>
    <p:spTree>
      <p:nvGrpSpPr>
        <p:cNvPr id="1" name=""/>
        <p:cNvGrpSpPr/>
        <p:nvPr/>
      </p:nvGrpSpPr>
      <p:grpSpPr>
        <a:xfrm>
          <a:off x="0" y="0"/>
          <a:ext cx="0" cy="0"/>
          <a:chOff x="0" y="0"/>
          <a:chExt cx="0" cy="0"/>
        </a:xfrm>
      </p:grpSpPr>
      <p:sp>
        <p:nvSpPr>
          <p:cNvPr name="TextBox 2" id="2"/>
          <p:cNvSpPr txBox="true"/>
          <p:nvPr/>
        </p:nvSpPr>
        <p:spPr>
          <a:xfrm rot="0">
            <a:off x="2879607" y="2844262"/>
            <a:ext cx="12528785" cy="3960301"/>
          </a:xfrm>
          <a:prstGeom prst="rect">
            <a:avLst/>
          </a:prstGeom>
        </p:spPr>
        <p:txBody>
          <a:bodyPr anchor="t" rtlCol="false" tIns="0" lIns="0" bIns="0" rIns="0">
            <a:spAutoFit/>
          </a:bodyPr>
          <a:lstStyle/>
          <a:p>
            <a:pPr algn="ctr">
              <a:lnSpc>
                <a:spcPts val="30585"/>
              </a:lnSpc>
              <a:spcBef>
                <a:spcPct val="0"/>
              </a:spcBef>
            </a:pPr>
            <a:r>
              <a:rPr lang="en-US" sz="21846">
                <a:solidFill>
                  <a:srgbClr val="FFF500"/>
                </a:solidFill>
                <a:latin typeface="Perandory SemiCondensed"/>
                <a:ea typeface="Perandory SemiCondensed"/>
                <a:cs typeface="Perandory SemiCondensed"/>
                <a:sym typeface="Perandory SemiCondensed"/>
              </a:rPr>
              <a:t>QUESTION 03</a:t>
            </a:r>
          </a:p>
        </p:txBody>
      </p:sp>
      <p:sp>
        <p:nvSpPr>
          <p:cNvPr name="Freeform 3" id="3"/>
          <p:cNvSpPr/>
          <p:nvPr/>
        </p:nvSpPr>
        <p:spPr>
          <a:xfrm flipH="false" flipV="false" rot="0">
            <a:off x="13026456" y="8591772"/>
            <a:ext cx="3702935" cy="1333057"/>
          </a:xfrm>
          <a:custGeom>
            <a:avLst/>
            <a:gdLst/>
            <a:ahLst/>
            <a:cxnLst/>
            <a:rect r="r" b="b" t="t" l="l"/>
            <a:pathLst>
              <a:path h="1333057" w="3702935">
                <a:moveTo>
                  <a:pt x="0" y="0"/>
                </a:moveTo>
                <a:lnTo>
                  <a:pt x="3702935" y="0"/>
                </a:lnTo>
                <a:lnTo>
                  <a:pt x="3702935" y="1333056"/>
                </a:lnTo>
                <a:lnTo>
                  <a:pt x="0" y="13330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9E9"/>
        </a:solidFill>
      </p:bgPr>
    </p:bg>
    <p:spTree>
      <p:nvGrpSpPr>
        <p:cNvPr id="1" name=""/>
        <p:cNvGrpSpPr/>
        <p:nvPr/>
      </p:nvGrpSpPr>
      <p:grpSpPr>
        <a:xfrm>
          <a:off x="0" y="0"/>
          <a:ext cx="0" cy="0"/>
          <a:chOff x="0" y="0"/>
          <a:chExt cx="0" cy="0"/>
        </a:xfrm>
      </p:grpSpPr>
      <p:sp>
        <p:nvSpPr>
          <p:cNvPr name="TextBox 2" id="2"/>
          <p:cNvSpPr txBox="true"/>
          <p:nvPr/>
        </p:nvSpPr>
        <p:spPr>
          <a:xfrm rot="0">
            <a:off x="2288675" y="3373046"/>
            <a:ext cx="13710649" cy="6085252"/>
          </a:xfrm>
          <a:prstGeom prst="rect">
            <a:avLst/>
          </a:prstGeom>
        </p:spPr>
        <p:txBody>
          <a:bodyPr anchor="t" rtlCol="false" tIns="0" lIns="0" bIns="0" rIns="0">
            <a:spAutoFit/>
          </a:bodyPr>
          <a:lstStyle/>
          <a:p>
            <a:pPr algn="l">
              <a:lnSpc>
                <a:spcPts val="3911"/>
              </a:lnSpc>
            </a:pPr>
            <a:r>
              <a:rPr lang="en-US" sz="2813" b="true">
                <a:solidFill>
                  <a:srgbClr val="000000"/>
                </a:solidFill>
                <a:latin typeface="Helvetica World Bold"/>
                <a:ea typeface="Helvetica World Bold"/>
                <a:cs typeface="Helvetica World Bold"/>
                <a:sym typeface="Helvetica World Bold"/>
              </a:rPr>
              <a:t>Picture this:</a:t>
            </a:r>
            <a:r>
              <a:rPr lang="en-US" sz="2813">
                <a:solidFill>
                  <a:srgbClr val="000000"/>
                </a:solidFill>
                <a:latin typeface="Helvetica World"/>
                <a:ea typeface="Helvetica World"/>
                <a:cs typeface="Helvetica World"/>
                <a:sym typeface="Helvetica World"/>
              </a:rPr>
              <a:t> You’re on LinkedIn, scrolling through opportunities, and BAM! A shiny job offer lands in your inbox. Excited, you apply. But instead of an interview, you get…</a:t>
            </a:r>
            <a:r>
              <a:rPr lang="en-US" sz="2813" b="true">
                <a:solidFill>
                  <a:srgbClr val="000000"/>
                </a:solidFill>
                <a:latin typeface="Helvetica World Bold"/>
                <a:ea typeface="Helvetica World Bold"/>
                <a:cs typeface="Helvetica World Bold"/>
                <a:sym typeface="Helvetica World Bold"/>
              </a:rPr>
              <a:t> scammed!</a:t>
            </a:r>
          </a:p>
          <a:p>
            <a:pPr algn="l" marL="607505" indent="-303753" lvl="1">
              <a:lnSpc>
                <a:spcPts val="3911"/>
              </a:lnSpc>
              <a:buFont typeface="Arial"/>
              <a:buChar char="•"/>
            </a:pPr>
            <a:r>
              <a:rPr lang="en-US" sz="2813">
                <a:solidFill>
                  <a:srgbClr val="000000"/>
                </a:solidFill>
                <a:latin typeface="Helvetica World"/>
                <a:ea typeface="Helvetica World"/>
                <a:cs typeface="Helvetica World"/>
                <a:sym typeface="Helvetica World"/>
              </a:rPr>
              <a:t>“Buy this course,” she says—a special course that promises to ‘guarantee your success.’ You politely decline, thinking that’ll be the end of it. But nope, she doesn’t give up.</a:t>
            </a:r>
          </a:p>
          <a:p>
            <a:pPr algn="l" marL="607505" indent="-303753" lvl="1">
              <a:lnSpc>
                <a:spcPts val="3911"/>
              </a:lnSpc>
              <a:buFont typeface="Arial"/>
              <a:buChar char="•"/>
            </a:pPr>
            <a:r>
              <a:rPr lang="en-US" sz="2813">
                <a:solidFill>
                  <a:srgbClr val="000000"/>
                </a:solidFill>
                <a:latin typeface="Helvetica World"/>
                <a:ea typeface="Helvetica World"/>
                <a:cs typeface="Helvetica World"/>
                <a:sym typeface="Helvetica World"/>
              </a:rPr>
              <a:t>She keeps trying, again and again. Frustrated, you start asking her pointed questions, hoping to expose the scam and make her stop. But instead, she doubles down, becoming even more persistent.</a:t>
            </a:r>
          </a:p>
          <a:p>
            <a:pPr algn="l" marL="607505" indent="-303753" lvl="1">
              <a:lnSpc>
                <a:spcPts val="3911"/>
              </a:lnSpc>
              <a:buFont typeface="Arial"/>
              <a:buChar char="•"/>
            </a:pPr>
            <a:r>
              <a:rPr lang="en-US" sz="2813">
                <a:solidFill>
                  <a:srgbClr val="000000"/>
                </a:solidFill>
                <a:latin typeface="Helvetica World"/>
                <a:ea typeface="Helvetica World"/>
                <a:cs typeface="Helvetica World"/>
                <a:sym typeface="Helvetica World"/>
              </a:rPr>
              <a:t>And that’s when it hits you—you weren’t being recruited. You were being targeted.</a:t>
            </a:r>
          </a:p>
          <a:p>
            <a:pPr algn="l">
              <a:lnSpc>
                <a:spcPts val="3911"/>
              </a:lnSpc>
            </a:pPr>
            <a:r>
              <a:rPr lang="en-US" sz="2813">
                <a:solidFill>
                  <a:srgbClr val="000000"/>
                </a:solidFill>
                <a:latin typeface="Helvetica World"/>
                <a:ea typeface="Helvetica World"/>
                <a:cs typeface="Helvetica World"/>
                <a:sym typeface="Helvetica World"/>
              </a:rPr>
              <a:t>       </a:t>
            </a:r>
            <a:r>
              <a:rPr lang="en-US" sz="2813" i="true">
                <a:solidFill>
                  <a:srgbClr val="000000"/>
                </a:solidFill>
                <a:latin typeface="Helvetica World Italics"/>
                <a:ea typeface="Helvetica World Italics"/>
                <a:cs typeface="Helvetica World Italics"/>
                <a:sym typeface="Helvetica World Italics"/>
              </a:rPr>
              <a:t>(this is exactly what happened to me!)</a:t>
            </a:r>
          </a:p>
          <a:p>
            <a:pPr algn="l">
              <a:lnSpc>
                <a:spcPts val="3911"/>
              </a:lnSpc>
            </a:pPr>
          </a:p>
        </p:txBody>
      </p:sp>
      <p:sp>
        <p:nvSpPr>
          <p:cNvPr name="TextBox 3" id="3"/>
          <p:cNvSpPr txBox="true"/>
          <p:nvPr/>
        </p:nvSpPr>
        <p:spPr>
          <a:xfrm rot="0">
            <a:off x="4829394" y="1357228"/>
            <a:ext cx="8629213" cy="2072969"/>
          </a:xfrm>
          <a:prstGeom prst="rect">
            <a:avLst/>
          </a:prstGeom>
        </p:spPr>
        <p:txBody>
          <a:bodyPr anchor="t" rtlCol="false" tIns="0" lIns="0" bIns="0" rIns="0">
            <a:spAutoFit/>
          </a:bodyPr>
          <a:lstStyle/>
          <a:p>
            <a:pPr algn="ctr">
              <a:lnSpc>
                <a:spcPts val="15397"/>
              </a:lnSpc>
            </a:pPr>
            <a:r>
              <a:rPr lang="en-US" sz="12620" spc="631">
                <a:solidFill>
                  <a:srgbClr val="000000"/>
                </a:solidFill>
                <a:latin typeface="Perandory SemiCondensed"/>
                <a:ea typeface="Perandory SemiCondensed"/>
                <a:cs typeface="Perandory SemiCondensed"/>
                <a:sym typeface="Perandory SemiCondensed"/>
              </a:rPr>
              <a:t>PROBLEM</a:t>
            </a:r>
          </a:p>
        </p:txBody>
      </p:sp>
      <p:sp>
        <p:nvSpPr>
          <p:cNvPr name="AutoShape 4" id="4"/>
          <p:cNvSpPr/>
          <p:nvPr/>
        </p:nvSpPr>
        <p:spPr>
          <a:xfrm flipV="true">
            <a:off x="-1325395" y="1028700"/>
            <a:ext cx="21180995" cy="14287"/>
          </a:xfrm>
          <a:prstGeom prst="line">
            <a:avLst/>
          </a:prstGeom>
          <a:ln cap="flat" w="28575">
            <a:solidFill>
              <a:srgbClr val="000000"/>
            </a:solidFill>
            <a:prstDash val="solid"/>
            <a:headEnd type="none" len="sm" w="sm"/>
            <a:tailEnd type="none" len="sm" w="sm"/>
          </a:ln>
        </p:spPr>
      </p:sp>
      <p:sp>
        <p:nvSpPr>
          <p:cNvPr name="AutoShape 5" id="5"/>
          <p:cNvSpPr/>
          <p:nvPr/>
        </p:nvSpPr>
        <p:spPr>
          <a:xfrm flipV="true">
            <a:off x="-1446497" y="9229725"/>
            <a:ext cx="21180995" cy="14287"/>
          </a:xfrm>
          <a:prstGeom prst="line">
            <a:avLst/>
          </a:prstGeom>
          <a:ln cap="flat" w="28575">
            <a:solidFill>
              <a:srgbClr val="000000"/>
            </a:solidFill>
            <a:prstDash val="solid"/>
            <a:headEnd type="none" len="sm" w="sm"/>
            <a:tailEnd type="none" len="sm" w="sm"/>
          </a:ln>
        </p:spPr>
      </p:sp>
      <p:sp>
        <p:nvSpPr>
          <p:cNvPr name="TextBox 6" id="6"/>
          <p:cNvSpPr txBox="true"/>
          <p:nvPr/>
        </p:nvSpPr>
        <p:spPr>
          <a:xfrm rot="0">
            <a:off x="-698866" y="437179"/>
            <a:ext cx="19685732" cy="389953"/>
          </a:xfrm>
          <a:prstGeom prst="rect">
            <a:avLst/>
          </a:prstGeom>
        </p:spPr>
        <p:txBody>
          <a:bodyPr anchor="t" rtlCol="false" tIns="0" lIns="0" bIns="0" rIns="0">
            <a:spAutoFit/>
          </a:bodyPr>
          <a:lstStyle/>
          <a:p>
            <a:pPr algn="ctr">
              <a:lnSpc>
                <a:spcPts val="2766"/>
              </a:lnSpc>
            </a:pPr>
            <a:r>
              <a:rPr lang="en-US" sz="2739" i="true">
                <a:solidFill>
                  <a:srgbClr val="000000"/>
                </a:solidFill>
                <a:latin typeface="Helvetica World Italics"/>
                <a:ea typeface="Helvetica World Italics"/>
                <a:cs typeface="Helvetica World Italics"/>
                <a:sym typeface="Helvetica World Italics"/>
              </a:rPr>
              <a:t>PAGE 1</a:t>
            </a:r>
          </a:p>
        </p:txBody>
      </p:sp>
      <p:grpSp>
        <p:nvGrpSpPr>
          <p:cNvPr name="Group 7" id="7"/>
          <p:cNvGrpSpPr/>
          <p:nvPr/>
        </p:nvGrpSpPr>
        <p:grpSpPr>
          <a:xfrm rot="0">
            <a:off x="12546543" y="1582134"/>
            <a:ext cx="1323203" cy="1323203"/>
            <a:chOff x="0" y="0"/>
            <a:chExt cx="1764270" cy="1764270"/>
          </a:xfrm>
        </p:grpSpPr>
        <p:sp>
          <p:nvSpPr>
            <p:cNvPr name="Freeform 8" id="8"/>
            <p:cNvSpPr/>
            <p:nvPr/>
          </p:nvSpPr>
          <p:spPr>
            <a:xfrm flipH="false" flipV="false" rot="0">
              <a:off x="0" y="0"/>
              <a:ext cx="1103954" cy="1103954"/>
            </a:xfrm>
            <a:custGeom>
              <a:avLst/>
              <a:gdLst/>
              <a:ahLst/>
              <a:cxnLst/>
              <a:rect r="r" b="b" t="t" l="l"/>
              <a:pathLst>
                <a:path h="1103954" w="1103954">
                  <a:moveTo>
                    <a:pt x="0" y="0"/>
                  </a:moveTo>
                  <a:lnTo>
                    <a:pt x="1103954" y="0"/>
                  </a:lnTo>
                  <a:lnTo>
                    <a:pt x="1103954" y="1103954"/>
                  </a:lnTo>
                  <a:lnTo>
                    <a:pt x="0" y="1103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03954" y="1103954"/>
              <a:ext cx="660316" cy="660316"/>
            </a:xfrm>
            <a:custGeom>
              <a:avLst/>
              <a:gdLst/>
              <a:ahLst/>
              <a:cxnLst/>
              <a:rect r="r" b="b" t="t" l="l"/>
              <a:pathLst>
                <a:path h="660316" w="660316">
                  <a:moveTo>
                    <a:pt x="0" y="0"/>
                  </a:moveTo>
                  <a:lnTo>
                    <a:pt x="660316" y="0"/>
                  </a:lnTo>
                  <a:lnTo>
                    <a:pt x="660316" y="660316"/>
                  </a:lnTo>
                  <a:lnTo>
                    <a:pt x="0" y="6603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6E27C"/>
        </a:solidFill>
      </p:bgPr>
    </p:bg>
    <p:spTree>
      <p:nvGrpSpPr>
        <p:cNvPr id="1" name=""/>
        <p:cNvGrpSpPr/>
        <p:nvPr/>
      </p:nvGrpSpPr>
      <p:grpSpPr>
        <a:xfrm>
          <a:off x="0" y="0"/>
          <a:ext cx="0" cy="0"/>
          <a:chOff x="0" y="0"/>
          <a:chExt cx="0" cy="0"/>
        </a:xfrm>
      </p:grpSpPr>
      <p:sp>
        <p:nvSpPr>
          <p:cNvPr name="Freeform 2" id="2"/>
          <p:cNvSpPr/>
          <p:nvPr/>
        </p:nvSpPr>
        <p:spPr>
          <a:xfrm flipH="false" flipV="false" rot="0">
            <a:off x="6119912" y="5143500"/>
            <a:ext cx="6048176" cy="6262133"/>
          </a:xfrm>
          <a:custGeom>
            <a:avLst/>
            <a:gdLst/>
            <a:ahLst/>
            <a:cxnLst/>
            <a:rect r="r" b="b" t="t" l="l"/>
            <a:pathLst>
              <a:path h="6262133" w="6048176">
                <a:moveTo>
                  <a:pt x="0" y="0"/>
                </a:moveTo>
                <a:lnTo>
                  <a:pt x="6048176" y="0"/>
                </a:lnTo>
                <a:lnTo>
                  <a:pt x="6048176" y="6262133"/>
                </a:lnTo>
                <a:lnTo>
                  <a:pt x="0" y="6262133"/>
                </a:lnTo>
                <a:lnTo>
                  <a:pt x="0" y="0"/>
                </a:lnTo>
                <a:close/>
              </a:path>
            </a:pathLst>
          </a:custGeom>
          <a:blipFill>
            <a:blip r:embed="rId2">
              <a:alphaModFix amt="35000"/>
            </a:blip>
            <a:stretch>
              <a:fillRect l="0" t="0" r="0" b="0"/>
            </a:stretch>
          </a:blipFill>
        </p:spPr>
      </p:sp>
      <p:sp>
        <p:nvSpPr>
          <p:cNvPr name="TextBox 3" id="3"/>
          <p:cNvSpPr txBox="true"/>
          <p:nvPr/>
        </p:nvSpPr>
        <p:spPr>
          <a:xfrm rot="0">
            <a:off x="3964426" y="574247"/>
            <a:ext cx="11182114" cy="3183305"/>
          </a:xfrm>
          <a:prstGeom prst="rect">
            <a:avLst/>
          </a:prstGeom>
        </p:spPr>
        <p:txBody>
          <a:bodyPr anchor="t" rtlCol="false" tIns="0" lIns="0" bIns="0" rIns="0">
            <a:spAutoFit/>
          </a:bodyPr>
          <a:lstStyle/>
          <a:p>
            <a:pPr algn="ctr">
              <a:lnSpc>
                <a:spcPts val="24567"/>
              </a:lnSpc>
              <a:spcBef>
                <a:spcPct val="0"/>
              </a:spcBef>
            </a:pPr>
            <a:r>
              <a:rPr lang="en-US" sz="17548" spc="1105">
                <a:solidFill>
                  <a:srgbClr val="875A30"/>
                </a:solidFill>
                <a:latin typeface="Perandory SemiCondensed"/>
                <a:ea typeface="Perandory SemiCondensed"/>
                <a:cs typeface="Perandory SemiCondensed"/>
                <a:sym typeface="Perandory SemiCondensed"/>
              </a:rPr>
              <a:t>SOLUTION?</a:t>
            </a:r>
          </a:p>
        </p:txBody>
      </p:sp>
      <p:sp>
        <p:nvSpPr>
          <p:cNvPr name="TextBox 4" id="4"/>
          <p:cNvSpPr txBox="true"/>
          <p:nvPr/>
        </p:nvSpPr>
        <p:spPr>
          <a:xfrm rot="0">
            <a:off x="4320414" y="3567051"/>
            <a:ext cx="9647173" cy="1576449"/>
          </a:xfrm>
          <a:prstGeom prst="rect">
            <a:avLst/>
          </a:prstGeom>
        </p:spPr>
        <p:txBody>
          <a:bodyPr anchor="t" rtlCol="false" tIns="0" lIns="0" bIns="0" rIns="0">
            <a:spAutoFit/>
          </a:bodyPr>
          <a:lstStyle/>
          <a:p>
            <a:pPr algn="ctr">
              <a:lnSpc>
                <a:spcPts val="12837"/>
              </a:lnSpc>
            </a:pPr>
            <a:r>
              <a:rPr lang="en-US" sz="9104" spc="773">
                <a:solidFill>
                  <a:srgbClr val="000000"/>
                </a:solidFill>
                <a:latin typeface="Alice"/>
                <a:ea typeface="Alice"/>
                <a:cs typeface="Alice"/>
                <a:sym typeface="Alice"/>
              </a:rPr>
              <a:t>AWARENESS!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9E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5848433"/>
            <a:ext cx="1945178" cy="4114800"/>
          </a:xfrm>
          <a:custGeom>
            <a:avLst/>
            <a:gdLst/>
            <a:ahLst/>
            <a:cxnLst/>
            <a:rect r="r" b="b" t="t" l="l"/>
            <a:pathLst>
              <a:path h="4114800" w="1945178">
                <a:moveTo>
                  <a:pt x="0" y="0"/>
                </a:moveTo>
                <a:lnTo>
                  <a:pt x="1945178" y="0"/>
                </a:lnTo>
                <a:lnTo>
                  <a:pt x="194517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88316" y="4780302"/>
            <a:ext cx="12091232" cy="2198406"/>
          </a:xfrm>
          <a:custGeom>
            <a:avLst/>
            <a:gdLst/>
            <a:ahLst/>
            <a:cxnLst/>
            <a:rect r="r" b="b" t="t" l="l"/>
            <a:pathLst>
              <a:path h="2198406" w="12091232">
                <a:moveTo>
                  <a:pt x="0" y="0"/>
                </a:moveTo>
                <a:lnTo>
                  <a:pt x="12091232" y="0"/>
                </a:lnTo>
                <a:lnTo>
                  <a:pt x="12091232" y="2198406"/>
                </a:lnTo>
                <a:lnTo>
                  <a:pt x="0" y="2198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529089" y="4905375"/>
            <a:ext cx="11542020" cy="1527341"/>
          </a:xfrm>
          <a:prstGeom prst="rect">
            <a:avLst/>
          </a:prstGeom>
        </p:spPr>
        <p:txBody>
          <a:bodyPr anchor="t" rtlCol="false" tIns="0" lIns="0" bIns="0" rIns="0">
            <a:spAutoFit/>
          </a:bodyPr>
          <a:lstStyle/>
          <a:p>
            <a:pPr algn="ctr">
              <a:lnSpc>
                <a:spcPts val="11890"/>
              </a:lnSpc>
              <a:spcBef>
                <a:spcPct val="0"/>
              </a:spcBef>
            </a:pPr>
            <a:r>
              <a:rPr lang="en-US" b="true" sz="8493" spc="305">
                <a:solidFill>
                  <a:srgbClr val="333333"/>
                </a:solidFill>
                <a:latin typeface="Calmius Bold"/>
                <a:ea typeface="Calmius Bold"/>
                <a:cs typeface="Calmius Bold"/>
                <a:sym typeface="Calmius Bold"/>
              </a:rPr>
              <a:t>LinkOut of Scams</a:t>
            </a:r>
          </a:p>
        </p:txBody>
      </p:sp>
      <p:sp>
        <p:nvSpPr>
          <p:cNvPr name="TextBox 5" id="5"/>
          <p:cNvSpPr txBox="true"/>
          <p:nvPr/>
        </p:nvSpPr>
        <p:spPr>
          <a:xfrm rot="0">
            <a:off x="3216891" y="2248747"/>
            <a:ext cx="11854218" cy="1687708"/>
          </a:xfrm>
          <a:prstGeom prst="rect">
            <a:avLst/>
          </a:prstGeom>
        </p:spPr>
        <p:txBody>
          <a:bodyPr anchor="t" rtlCol="false" tIns="0" lIns="0" bIns="0" rIns="0">
            <a:spAutoFit/>
          </a:bodyPr>
          <a:lstStyle/>
          <a:p>
            <a:pPr algn="ctr">
              <a:lnSpc>
                <a:spcPts val="13026"/>
              </a:lnSpc>
            </a:pPr>
            <a:r>
              <a:rPr lang="en-US" sz="9304" spc="828">
                <a:solidFill>
                  <a:srgbClr val="000000"/>
                </a:solidFill>
                <a:latin typeface="Perandory SemiCondensed"/>
                <a:ea typeface="Perandory SemiCondensed"/>
                <a:cs typeface="Perandory SemiCondensed"/>
                <a:sym typeface="Perandory SemiCondensed"/>
              </a:rPr>
              <a:t>CAMPAIGN NAME: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06A4C"/>
        </a:solidFill>
      </p:bgPr>
    </p:bg>
    <p:spTree>
      <p:nvGrpSpPr>
        <p:cNvPr id="1" name=""/>
        <p:cNvGrpSpPr/>
        <p:nvPr/>
      </p:nvGrpSpPr>
      <p:grpSpPr>
        <a:xfrm>
          <a:off x="0" y="0"/>
          <a:ext cx="0" cy="0"/>
          <a:chOff x="0" y="0"/>
          <a:chExt cx="0" cy="0"/>
        </a:xfrm>
      </p:grpSpPr>
      <p:sp>
        <p:nvSpPr>
          <p:cNvPr name="TextBox 2" id="2"/>
          <p:cNvSpPr txBox="true"/>
          <p:nvPr/>
        </p:nvSpPr>
        <p:spPr>
          <a:xfrm rot="0">
            <a:off x="2879607" y="2844262"/>
            <a:ext cx="12528785" cy="3960301"/>
          </a:xfrm>
          <a:prstGeom prst="rect">
            <a:avLst/>
          </a:prstGeom>
        </p:spPr>
        <p:txBody>
          <a:bodyPr anchor="t" rtlCol="false" tIns="0" lIns="0" bIns="0" rIns="0">
            <a:spAutoFit/>
          </a:bodyPr>
          <a:lstStyle/>
          <a:p>
            <a:pPr algn="ctr">
              <a:lnSpc>
                <a:spcPts val="30585"/>
              </a:lnSpc>
              <a:spcBef>
                <a:spcPct val="0"/>
              </a:spcBef>
            </a:pPr>
            <a:r>
              <a:rPr lang="en-US" sz="21846">
                <a:solidFill>
                  <a:srgbClr val="FFF500"/>
                </a:solidFill>
                <a:latin typeface="Perandory SemiCondensed"/>
                <a:ea typeface="Perandory SemiCondensed"/>
                <a:cs typeface="Perandory SemiCondensed"/>
                <a:sym typeface="Perandory SemiCondensed"/>
              </a:rPr>
              <a:t>QUESTION 01</a:t>
            </a:r>
          </a:p>
        </p:txBody>
      </p:sp>
      <p:sp>
        <p:nvSpPr>
          <p:cNvPr name="Freeform 3" id="3"/>
          <p:cNvSpPr/>
          <p:nvPr/>
        </p:nvSpPr>
        <p:spPr>
          <a:xfrm flipH="false" flipV="false" rot="0">
            <a:off x="13026456" y="8591772"/>
            <a:ext cx="3702935" cy="1333057"/>
          </a:xfrm>
          <a:custGeom>
            <a:avLst/>
            <a:gdLst/>
            <a:ahLst/>
            <a:cxnLst/>
            <a:rect r="r" b="b" t="t" l="l"/>
            <a:pathLst>
              <a:path h="1333057" w="3702935">
                <a:moveTo>
                  <a:pt x="0" y="0"/>
                </a:moveTo>
                <a:lnTo>
                  <a:pt x="3702935" y="0"/>
                </a:lnTo>
                <a:lnTo>
                  <a:pt x="3702935" y="1333056"/>
                </a:lnTo>
                <a:lnTo>
                  <a:pt x="0" y="13330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9E9"/>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775651"/>
            <a:chOff x="0" y="0"/>
            <a:chExt cx="4816593" cy="1257785"/>
          </a:xfrm>
        </p:grpSpPr>
        <p:sp>
          <p:nvSpPr>
            <p:cNvPr name="Freeform 3" id="3"/>
            <p:cNvSpPr/>
            <p:nvPr/>
          </p:nvSpPr>
          <p:spPr>
            <a:xfrm flipH="false" flipV="false" rot="0">
              <a:off x="0" y="0"/>
              <a:ext cx="4816592" cy="1257785"/>
            </a:xfrm>
            <a:custGeom>
              <a:avLst/>
              <a:gdLst/>
              <a:ahLst/>
              <a:cxnLst/>
              <a:rect r="r" b="b" t="t" l="l"/>
              <a:pathLst>
                <a:path h="1257785" w="4816592">
                  <a:moveTo>
                    <a:pt x="0" y="0"/>
                  </a:moveTo>
                  <a:lnTo>
                    <a:pt x="4816592" y="0"/>
                  </a:lnTo>
                  <a:lnTo>
                    <a:pt x="4816592" y="1257785"/>
                  </a:lnTo>
                  <a:lnTo>
                    <a:pt x="0" y="1257785"/>
                  </a:lnTo>
                  <a:close/>
                </a:path>
              </a:pathLst>
            </a:custGeom>
            <a:solidFill>
              <a:srgbClr val="FDF9E9"/>
            </a:solidFill>
          </p:spPr>
        </p:sp>
        <p:sp>
          <p:nvSpPr>
            <p:cNvPr name="TextBox 4" id="4"/>
            <p:cNvSpPr txBox="true"/>
            <p:nvPr/>
          </p:nvSpPr>
          <p:spPr>
            <a:xfrm>
              <a:off x="0" y="-38100"/>
              <a:ext cx="4816593" cy="129588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61622" y="2387826"/>
            <a:ext cx="8026378" cy="7968496"/>
          </a:xfrm>
          <a:custGeom>
            <a:avLst/>
            <a:gdLst/>
            <a:ahLst/>
            <a:cxnLst/>
            <a:rect r="r" b="b" t="t" l="l"/>
            <a:pathLst>
              <a:path h="7968496" w="8026378">
                <a:moveTo>
                  <a:pt x="0" y="0"/>
                </a:moveTo>
                <a:lnTo>
                  <a:pt x="8026378" y="0"/>
                </a:lnTo>
                <a:lnTo>
                  <a:pt x="8026378" y="7968495"/>
                </a:lnTo>
                <a:lnTo>
                  <a:pt x="0" y="7968495"/>
                </a:lnTo>
                <a:lnTo>
                  <a:pt x="0" y="0"/>
                </a:lnTo>
                <a:close/>
              </a:path>
            </a:pathLst>
          </a:custGeom>
          <a:blipFill>
            <a:blip r:embed="rId2"/>
            <a:stretch>
              <a:fillRect l="0" t="0" r="0" b="0"/>
            </a:stretch>
          </a:blipFill>
        </p:spPr>
      </p:sp>
      <p:sp>
        <p:nvSpPr>
          <p:cNvPr name="TextBox 6" id="6"/>
          <p:cNvSpPr txBox="true"/>
          <p:nvPr/>
        </p:nvSpPr>
        <p:spPr>
          <a:xfrm rot="0">
            <a:off x="606917" y="2770041"/>
            <a:ext cx="8537083" cy="6049557"/>
          </a:xfrm>
          <a:prstGeom prst="rect">
            <a:avLst/>
          </a:prstGeom>
        </p:spPr>
        <p:txBody>
          <a:bodyPr anchor="t" rtlCol="false" tIns="0" lIns="0" bIns="0" rIns="0">
            <a:spAutoFit/>
          </a:bodyPr>
          <a:lstStyle/>
          <a:p>
            <a:pPr algn="ctr">
              <a:lnSpc>
                <a:spcPts val="4844"/>
              </a:lnSpc>
            </a:pPr>
            <a:r>
              <a:rPr lang="en-US" sz="3485" i="true">
                <a:solidFill>
                  <a:srgbClr val="000000"/>
                </a:solidFill>
                <a:latin typeface="Helvetica World Italics"/>
                <a:ea typeface="Helvetica World Italics"/>
                <a:cs typeface="Helvetica World Italics"/>
                <a:sym typeface="Helvetica World Italics"/>
              </a:rPr>
              <a:t>CONCEPT:  reminder using a wordplay on the most common phrase in job emails. </a:t>
            </a:r>
          </a:p>
          <a:p>
            <a:pPr algn="ctr">
              <a:lnSpc>
                <a:spcPts val="4844"/>
              </a:lnSpc>
            </a:pPr>
            <a:r>
              <a:rPr lang="en-US" sz="3485" i="true">
                <a:solidFill>
                  <a:srgbClr val="000000"/>
                </a:solidFill>
                <a:latin typeface="Helvetica World Italics"/>
                <a:ea typeface="Helvetica World Italics"/>
                <a:cs typeface="Helvetica World Italics"/>
                <a:sym typeface="Helvetica World Italics"/>
              </a:rPr>
              <a:t>VISUAL: copy centric static post.</a:t>
            </a:r>
          </a:p>
          <a:p>
            <a:pPr algn="ctr">
              <a:lnSpc>
                <a:spcPts val="4844"/>
              </a:lnSpc>
            </a:pPr>
            <a:r>
              <a:rPr lang="en-US" sz="3485" i="true">
                <a:solidFill>
                  <a:srgbClr val="000000"/>
                </a:solidFill>
                <a:latin typeface="Helvetica World Italics"/>
                <a:ea typeface="Helvetica World Italics"/>
                <a:cs typeface="Helvetica World Italics"/>
                <a:sym typeface="Helvetica World Italics"/>
              </a:rPr>
              <a:t>COPY: </a:t>
            </a:r>
          </a:p>
          <a:p>
            <a:pPr algn="ctr">
              <a:lnSpc>
                <a:spcPts val="5261"/>
              </a:lnSpc>
            </a:pPr>
            <a:r>
              <a:rPr lang="en-US" sz="3785" i="true">
                <a:solidFill>
                  <a:srgbClr val="000000"/>
                </a:solidFill>
                <a:latin typeface="Helvetica World Italics"/>
                <a:ea typeface="Helvetica World Italics"/>
                <a:cs typeface="Helvetica World Italics"/>
                <a:sym typeface="Helvetica World Italics"/>
              </a:rPr>
              <a:t>Headline: </a:t>
            </a:r>
            <a:r>
              <a:rPr lang="en-US" b="true" sz="3785" i="true">
                <a:solidFill>
                  <a:srgbClr val="000000"/>
                </a:solidFill>
                <a:latin typeface="Helvetica World Bold Italics"/>
                <a:ea typeface="Helvetica World Bold Italics"/>
                <a:cs typeface="Helvetica World Bold Italics"/>
                <a:sym typeface="Helvetica World Bold Italics"/>
              </a:rPr>
              <a:t>Don’t be Yours Faith-Fool.</a:t>
            </a:r>
          </a:p>
          <a:p>
            <a:pPr algn="ctr">
              <a:lnSpc>
                <a:spcPts val="4983"/>
              </a:lnSpc>
            </a:pPr>
            <a:r>
              <a:rPr lang="en-US" sz="3585" i="true">
                <a:solidFill>
                  <a:srgbClr val="000000"/>
                </a:solidFill>
                <a:latin typeface="Helvetica World Italics"/>
                <a:ea typeface="Helvetica World Italics"/>
                <a:cs typeface="Helvetica World Italics"/>
                <a:sym typeface="Helvetica World Italics"/>
              </a:rPr>
              <a:t>Subtext: Always check job offers carefully and report anything that seems suspicious.</a:t>
            </a:r>
          </a:p>
          <a:p>
            <a:pPr algn="ctr">
              <a:lnSpc>
                <a:spcPts val="5261"/>
              </a:lnSpc>
            </a:pPr>
          </a:p>
        </p:txBody>
      </p:sp>
      <p:sp>
        <p:nvSpPr>
          <p:cNvPr name="TextBox 7" id="7"/>
          <p:cNvSpPr txBox="true"/>
          <p:nvPr/>
        </p:nvSpPr>
        <p:spPr>
          <a:xfrm rot="0">
            <a:off x="3216891" y="426943"/>
            <a:ext cx="11854218" cy="1687708"/>
          </a:xfrm>
          <a:prstGeom prst="rect">
            <a:avLst/>
          </a:prstGeom>
        </p:spPr>
        <p:txBody>
          <a:bodyPr anchor="t" rtlCol="false" tIns="0" lIns="0" bIns="0" rIns="0">
            <a:spAutoFit/>
          </a:bodyPr>
          <a:lstStyle/>
          <a:p>
            <a:pPr algn="ctr">
              <a:lnSpc>
                <a:spcPts val="13026"/>
              </a:lnSpc>
            </a:pPr>
            <a:r>
              <a:rPr lang="en-US" sz="9304" spc="828">
                <a:solidFill>
                  <a:srgbClr val="000000"/>
                </a:solidFill>
                <a:latin typeface="Perandory SemiCondensed"/>
                <a:ea typeface="Perandory SemiCondensed"/>
                <a:cs typeface="Perandory SemiCondensed"/>
                <a:sym typeface="Perandory SemiCondensed"/>
              </a:rPr>
              <a:t>POST 1:</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DF9E9"/>
        </a:solidFill>
      </p:bgPr>
    </p:bg>
    <p:spTree>
      <p:nvGrpSpPr>
        <p:cNvPr id="1" name=""/>
        <p:cNvGrpSpPr/>
        <p:nvPr/>
      </p:nvGrpSpPr>
      <p:grpSpPr>
        <a:xfrm>
          <a:off x="0" y="0"/>
          <a:ext cx="0" cy="0"/>
          <a:chOff x="0" y="0"/>
          <a:chExt cx="0" cy="0"/>
        </a:xfrm>
      </p:grpSpPr>
      <p:sp>
        <p:nvSpPr>
          <p:cNvPr name="TextBox 2" id="2"/>
          <p:cNvSpPr txBox="true"/>
          <p:nvPr/>
        </p:nvSpPr>
        <p:spPr>
          <a:xfrm rot="0">
            <a:off x="3216891" y="453186"/>
            <a:ext cx="11854218" cy="1687708"/>
          </a:xfrm>
          <a:prstGeom prst="rect">
            <a:avLst/>
          </a:prstGeom>
        </p:spPr>
        <p:txBody>
          <a:bodyPr anchor="t" rtlCol="false" tIns="0" lIns="0" bIns="0" rIns="0">
            <a:spAutoFit/>
          </a:bodyPr>
          <a:lstStyle/>
          <a:p>
            <a:pPr algn="ctr">
              <a:lnSpc>
                <a:spcPts val="13026"/>
              </a:lnSpc>
            </a:pPr>
            <a:r>
              <a:rPr lang="en-US" sz="9304" spc="828">
                <a:solidFill>
                  <a:srgbClr val="000000"/>
                </a:solidFill>
                <a:latin typeface="Perandory SemiCondensed"/>
                <a:ea typeface="Perandory SemiCondensed"/>
                <a:cs typeface="Perandory SemiCondensed"/>
                <a:sym typeface="Perandory SemiCondensed"/>
              </a:rPr>
              <a:t>POST 2:</a:t>
            </a:r>
          </a:p>
        </p:txBody>
      </p:sp>
      <p:sp>
        <p:nvSpPr>
          <p:cNvPr name="TextBox 3" id="3"/>
          <p:cNvSpPr txBox="true"/>
          <p:nvPr/>
        </p:nvSpPr>
        <p:spPr>
          <a:xfrm rot="0">
            <a:off x="1181745" y="2856027"/>
            <a:ext cx="15924510" cy="5926176"/>
          </a:xfrm>
          <a:prstGeom prst="rect">
            <a:avLst/>
          </a:prstGeom>
        </p:spPr>
        <p:txBody>
          <a:bodyPr anchor="t" rtlCol="false" tIns="0" lIns="0" bIns="0" rIns="0">
            <a:spAutoFit/>
          </a:bodyPr>
          <a:lstStyle/>
          <a:p>
            <a:pPr algn="l">
              <a:lnSpc>
                <a:spcPts val="4844"/>
              </a:lnSpc>
            </a:pPr>
            <a:r>
              <a:rPr lang="en-US" sz="3485" i="true">
                <a:solidFill>
                  <a:srgbClr val="000000"/>
                </a:solidFill>
                <a:latin typeface="Helvetica World Italics"/>
                <a:ea typeface="Helvetica World Italics"/>
                <a:cs typeface="Helvetica World Italics"/>
                <a:sym typeface="Helvetica World Italics"/>
              </a:rPr>
              <a:t>CONCEPT:  Urging people not to trust every hiring message and to stay cautious. </a:t>
            </a:r>
          </a:p>
          <a:p>
            <a:pPr algn="l">
              <a:lnSpc>
                <a:spcPts val="4844"/>
              </a:lnSpc>
            </a:pPr>
            <a:r>
              <a:rPr lang="en-US" sz="3485" i="true">
                <a:solidFill>
                  <a:srgbClr val="000000"/>
                </a:solidFill>
                <a:latin typeface="Helvetica World Italics"/>
                <a:ea typeface="Helvetica World Italics"/>
                <a:cs typeface="Helvetica World Italics"/>
                <a:sym typeface="Helvetica World Italics"/>
              </a:rPr>
              <a:t>VISUAL: It will be a carousel post of 3 slides.</a:t>
            </a:r>
          </a:p>
          <a:p>
            <a:pPr algn="l">
              <a:lnSpc>
                <a:spcPts val="4844"/>
              </a:lnSpc>
            </a:pPr>
            <a:r>
              <a:rPr lang="en-US" sz="3485" i="true">
                <a:solidFill>
                  <a:srgbClr val="000000"/>
                </a:solidFill>
                <a:latin typeface="Helvetica World Italics"/>
                <a:ea typeface="Helvetica World Italics"/>
                <a:cs typeface="Helvetica World Italics"/>
                <a:sym typeface="Helvetica World Italics"/>
              </a:rPr>
              <a:t>COPY: </a:t>
            </a:r>
          </a:p>
          <a:p>
            <a:pPr algn="l">
              <a:lnSpc>
                <a:spcPts val="4844"/>
              </a:lnSpc>
            </a:pPr>
            <a:r>
              <a:rPr lang="en-US" sz="3485" i="true">
                <a:solidFill>
                  <a:srgbClr val="000000"/>
                </a:solidFill>
                <a:latin typeface="Helvetica World Italics"/>
                <a:ea typeface="Helvetica World Italics"/>
                <a:cs typeface="Helvetica World Italics"/>
                <a:sym typeface="Helvetica World Italics"/>
              </a:rPr>
              <a:t>Frame 1: Job Scams are taking over LINKEDIN!</a:t>
            </a:r>
          </a:p>
          <a:p>
            <a:pPr algn="l">
              <a:lnSpc>
                <a:spcPts val="4844"/>
              </a:lnSpc>
            </a:pPr>
            <a:r>
              <a:rPr lang="en-US" sz="3485" i="true">
                <a:solidFill>
                  <a:srgbClr val="000000"/>
                </a:solidFill>
                <a:latin typeface="Helvetica World Italics"/>
                <a:ea typeface="Helvetica World Italics"/>
                <a:cs typeface="Helvetica World Italics"/>
                <a:sym typeface="Helvetica World Italics"/>
              </a:rPr>
              <a:t>Frame 2: Don’t ignore these red flags:</a:t>
            </a:r>
          </a:p>
          <a:p>
            <a:pPr algn="l" marL="752461" indent="-376230" lvl="1">
              <a:lnSpc>
                <a:spcPts val="4844"/>
              </a:lnSpc>
              <a:buFont typeface="Arial"/>
              <a:buChar char="•"/>
            </a:pPr>
            <a:r>
              <a:rPr lang="en-US" sz="3485" i="true">
                <a:solidFill>
                  <a:srgbClr val="000000"/>
                </a:solidFill>
                <a:latin typeface="Helvetica World Italics"/>
                <a:ea typeface="Helvetica World Italics"/>
                <a:cs typeface="Helvetica World Italics"/>
                <a:sym typeface="Helvetica World Italics"/>
              </a:rPr>
              <a:t>‘Buy this course’ promises.</a:t>
            </a:r>
          </a:p>
          <a:p>
            <a:pPr algn="l" marL="752461" indent="-376230" lvl="1">
              <a:lnSpc>
                <a:spcPts val="4844"/>
              </a:lnSpc>
              <a:buFont typeface="Arial"/>
              <a:buChar char="•"/>
            </a:pPr>
            <a:r>
              <a:rPr lang="en-US" sz="3485" i="true">
                <a:solidFill>
                  <a:srgbClr val="000000"/>
                </a:solidFill>
                <a:latin typeface="Helvetica World Italics"/>
                <a:ea typeface="Helvetica World Italics"/>
                <a:cs typeface="Helvetica World Italics"/>
                <a:sym typeface="Helvetica World Italics"/>
              </a:rPr>
              <a:t>Pressure tactics to act fast.</a:t>
            </a:r>
          </a:p>
          <a:p>
            <a:pPr algn="l" marL="752461" indent="-376230" lvl="1">
              <a:lnSpc>
                <a:spcPts val="4844"/>
              </a:lnSpc>
              <a:buFont typeface="Arial"/>
              <a:buChar char="•"/>
            </a:pPr>
            <a:r>
              <a:rPr lang="en-US" sz="3485" i="true">
                <a:solidFill>
                  <a:srgbClr val="000000"/>
                </a:solidFill>
                <a:latin typeface="Helvetica World Italics"/>
                <a:ea typeface="Helvetica World Italics"/>
                <a:cs typeface="Helvetica World Italics"/>
                <a:sym typeface="Helvetica World Italics"/>
              </a:rPr>
              <a:t>Unrealistic guarantees.</a:t>
            </a:r>
          </a:p>
          <a:p>
            <a:pPr algn="l">
              <a:lnSpc>
                <a:spcPts val="4844"/>
              </a:lnSpc>
            </a:pPr>
            <a:r>
              <a:rPr lang="en-US" sz="3485" i="true">
                <a:solidFill>
                  <a:srgbClr val="000000"/>
                </a:solidFill>
                <a:latin typeface="Helvetica World Italics"/>
                <a:ea typeface="Helvetica World Italics"/>
                <a:cs typeface="Helvetica World Italics"/>
                <a:sym typeface="Helvetica World Italics"/>
              </a:rPr>
              <a:t>Frame 3: Formally speaking ‘DON’T BE STUPID!’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DF9E9"/>
        </a:solidFill>
      </p:bgPr>
    </p:bg>
    <p:spTree>
      <p:nvGrpSpPr>
        <p:cNvPr id="1" name=""/>
        <p:cNvGrpSpPr/>
        <p:nvPr/>
      </p:nvGrpSpPr>
      <p:grpSpPr>
        <a:xfrm>
          <a:off x="0" y="0"/>
          <a:ext cx="0" cy="0"/>
          <a:chOff x="0" y="0"/>
          <a:chExt cx="0" cy="0"/>
        </a:xfrm>
      </p:grpSpPr>
      <p:grpSp>
        <p:nvGrpSpPr>
          <p:cNvPr name="Group 2" id="2"/>
          <p:cNvGrpSpPr/>
          <p:nvPr/>
        </p:nvGrpSpPr>
        <p:grpSpPr>
          <a:xfrm rot="0">
            <a:off x="-4137788" y="0"/>
            <a:ext cx="18288000" cy="4775651"/>
            <a:chOff x="0" y="0"/>
            <a:chExt cx="4816593" cy="1257785"/>
          </a:xfrm>
        </p:grpSpPr>
        <p:sp>
          <p:nvSpPr>
            <p:cNvPr name="Freeform 3" id="3"/>
            <p:cNvSpPr/>
            <p:nvPr/>
          </p:nvSpPr>
          <p:spPr>
            <a:xfrm flipH="false" flipV="false" rot="0">
              <a:off x="0" y="0"/>
              <a:ext cx="4816592" cy="1257785"/>
            </a:xfrm>
            <a:custGeom>
              <a:avLst/>
              <a:gdLst/>
              <a:ahLst/>
              <a:cxnLst/>
              <a:rect r="r" b="b" t="t" l="l"/>
              <a:pathLst>
                <a:path h="1257785" w="4816592">
                  <a:moveTo>
                    <a:pt x="0" y="0"/>
                  </a:moveTo>
                  <a:lnTo>
                    <a:pt x="4816592" y="0"/>
                  </a:lnTo>
                  <a:lnTo>
                    <a:pt x="4816592" y="1257785"/>
                  </a:lnTo>
                  <a:lnTo>
                    <a:pt x="0" y="1257785"/>
                  </a:lnTo>
                  <a:close/>
                </a:path>
              </a:pathLst>
            </a:custGeom>
            <a:solidFill>
              <a:srgbClr val="FDF9E9"/>
            </a:solidFill>
          </p:spPr>
        </p:sp>
        <p:sp>
          <p:nvSpPr>
            <p:cNvPr name="TextBox 4" id="4"/>
            <p:cNvSpPr txBox="true"/>
            <p:nvPr/>
          </p:nvSpPr>
          <p:spPr>
            <a:xfrm>
              <a:off x="0" y="-38100"/>
              <a:ext cx="4816593" cy="129588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36058" y="2387826"/>
            <a:ext cx="5679098" cy="5734369"/>
          </a:xfrm>
          <a:custGeom>
            <a:avLst/>
            <a:gdLst/>
            <a:ahLst/>
            <a:cxnLst/>
            <a:rect r="r" b="b" t="t" l="l"/>
            <a:pathLst>
              <a:path h="5734369" w="5679098">
                <a:moveTo>
                  <a:pt x="0" y="0"/>
                </a:moveTo>
                <a:lnTo>
                  <a:pt x="5679098" y="0"/>
                </a:lnTo>
                <a:lnTo>
                  <a:pt x="5679098" y="5734368"/>
                </a:lnTo>
                <a:lnTo>
                  <a:pt x="0" y="5734368"/>
                </a:lnTo>
                <a:lnTo>
                  <a:pt x="0" y="0"/>
                </a:lnTo>
                <a:close/>
              </a:path>
            </a:pathLst>
          </a:custGeom>
          <a:blipFill>
            <a:blip r:embed="rId2"/>
            <a:stretch>
              <a:fillRect l="0" t="0" r="0" b="0"/>
            </a:stretch>
          </a:blipFill>
        </p:spPr>
      </p:sp>
      <p:sp>
        <p:nvSpPr>
          <p:cNvPr name="Freeform 6" id="6"/>
          <p:cNvSpPr/>
          <p:nvPr/>
        </p:nvSpPr>
        <p:spPr>
          <a:xfrm flipH="false" flipV="false" rot="0">
            <a:off x="12150401" y="2387826"/>
            <a:ext cx="5789640" cy="5734369"/>
          </a:xfrm>
          <a:custGeom>
            <a:avLst/>
            <a:gdLst/>
            <a:ahLst/>
            <a:cxnLst/>
            <a:rect r="r" b="b" t="t" l="l"/>
            <a:pathLst>
              <a:path h="5734369" w="5789640">
                <a:moveTo>
                  <a:pt x="0" y="0"/>
                </a:moveTo>
                <a:lnTo>
                  <a:pt x="5789640" y="0"/>
                </a:lnTo>
                <a:lnTo>
                  <a:pt x="5789640" y="5734368"/>
                </a:lnTo>
                <a:lnTo>
                  <a:pt x="0" y="5734368"/>
                </a:lnTo>
                <a:lnTo>
                  <a:pt x="0" y="0"/>
                </a:lnTo>
                <a:close/>
              </a:path>
            </a:pathLst>
          </a:custGeom>
          <a:blipFill>
            <a:blip r:embed="rId3"/>
            <a:stretch>
              <a:fillRect l="0" t="0" r="0" b="0"/>
            </a:stretch>
          </a:blipFill>
        </p:spPr>
      </p:sp>
      <p:sp>
        <p:nvSpPr>
          <p:cNvPr name="Freeform 7" id="7"/>
          <p:cNvSpPr/>
          <p:nvPr/>
        </p:nvSpPr>
        <p:spPr>
          <a:xfrm flipH="false" flipV="false" rot="0">
            <a:off x="6198772" y="2387826"/>
            <a:ext cx="5706800" cy="5734369"/>
          </a:xfrm>
          <a:custGeom>
            <a:avLst/>
            <a:gdLst/>
            <a:ahLst/>
            <a:cxnLst/>
            <a:rect r="r" b="b" t="t" l="l"/>
            <a:pathLst>
              <a:path h="5734369" w="5706800">
                <a:moveTo>
                  <a:pt x="0" y="0"/>
                </a:moveTo>
                <a:lnTo>
                  <a:pt x="5706799" y="0"/>
                </a:lnTo>
                <a:lnTo>
                  <a:pt x="5706799" y="5734368"/>
                </a:lnTo>
                <a:lnTo>
                  <a:pt x="0" y="5734368"/>
                </a:lnTo>
                <a:lnTo>
                  <a:pt x="0" y="0"/>
                </a:lnTo>
                <a:close/>
              </a:path>
            </a:pathLst>
          </a:custGeom>
          <a:blipFill>
            <a:blip r:embed="rId4"/>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p:cSld>
    <p:bg>
      <p:bgPr>
        <a:solidFill>
          <a:srgbClr val="FDF9E9"/>
        </a:solidFill>
      </p:bgPr>
    </p:bg>
    <p:spTree>
      <p:nvGrpSpPr>
        <p:cNvPr id="1" name=""/>
        <p:cNvGrpSpPr/>
        <p:nvPr/>
      </p:nvGrpSpPr>
      <p:grpSpPr>
        <a:xfrm>
          <a:off x="0" y="0"/>
          <a:ext cx="0" cy="0"/>
          <a:chOff x="0" y="0"/>
          <a:chExt cx="0" cy="0"/>
        </a:xfrm>
      </p:grpSpPr>
      <p:sp>
        <p:nvSpPr>
          <p:cNvPr name="TextBox 2" id="2"/>
          <p:cNvSpPr txBox="true"/>
          <p:nvPr/>
        </p:nvSpPr>
        <p:spPr>
          <a:xfrm rot="0">
            <a:off x="1663122" y="3249082"/>
            <a:ext cx="14961757" cy="3279515"/>
          </a:xfrm>
          <a:prstGeom prst="rect">
            <a:avLst/>
          </a:prstGeom>
        </p:spPr>
        <p:txBody>
          <a:bodyPr anchor="t" rtlCol="false" tIns="0" lIns="0" bIns="0" rIns="0">
            <a:spAutoFit/>
          </a:bodyPr>
          <a:lstStyle/>
          <a:p>
            <a:pPr algn="l">
              <a:lnSpc>
                <a:spcPts val="4039"/>
              </a:lnSpc>
              <a:spcBef>
                <a:spcPct val="0"/>
              </a:spcBef>
            </a:pPr>
            <a:r>
              <a:rPr lang="en-US" sz="2885" i="true" spc="256">
                <a:solidFill>
                  <a:srgbClr val="000000"/>
                </a:solidFill>
                <a:latin typeface="Helvetica World Italics"/>
                <a:ea typeface="Helvetica World Italics"/>
                <a:cs typeface="Helvetica World Italics"/>
                <a:sym typeface="Helvetica World Italics"/>
              </a:rPr>
              <a:t>I've noticed that there are a lot of fake job postings on LinkedIn, and they’re scamming people and making the platform less trustworthy. My idea is to add a feature where users can report companies or job postings they think are scams. These reports would go into a shared list so other users can check and avoid those scams. This way, people can help each other stay safe while making LinkedIn a better and more reliable place for everyone.</a:t>
            </a:r>
          </a:p>
        </p:txBody>
      </p:sp>
      <p:sp>
        <p:nvSpPr>
          <p:cNvPr name="TextBox 3" id="3"/>
          <p:cNvSpPr txBox="true"/>
          <p:nvPr/>
        </p:nvSpPr>
        <p:spPr>
          <a:xfrm rot="0">
            <a:off x="3086938" y="1425710"/>
            <a:ext cx="11854218" cy="1687708"/>
          </a:xfrm>
          <a:prstGeom prst="rect">
            <a:avLst/>
          </a:prstGeom>
        </p:spPr>
        <p:txBody>
          <a:bodyPr anchor="t" rtlCol="false" tIns="0" lIns="0" bIns="0" rIns="0">
            <a:spAutoFit/>
          </a:bodyPr>
          <a:lstStyle/>
          <a:p>
            <a:pPr algn="ctr">
              <a:lnSpc>
                <a:spcPts val="13026"/>
              </a:lnSpc>
            </a:pPr>
            <a:r>
              <a:rPr lang="en-US" sz="9304" spc="828">
                <a:solidFill>
                  <a:srgbClr val="000000"/>
                </a:solidFill>
                <a:latin typeface="Perandory SemiCondensed"/>
                <a:ea typeface="Perandory SemiCondensed"/>
                <a:cs typeface="Perandory SemiCondensed"/>
                <a:sym typeface="Perandory SemiCondensed"/>
              </a:rPr>
              <a:t>SUGGESTION: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6E27C"/>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3086100"/>
            <a:chOff x="0" y="0"/>
            <a:chExt cx="2408296" cy="812800"/>
          </a:xfrm>
        </p:grpSpPr>
        <p:sp>
          <p:nvSpPr>
            <p:cNvPr name="Freeform 3" id="3"/>
            <p:cNvSpPr/>
            <p:nvPr/>
          </p:nvSpPr>
          <p:spPr>
            <a:xfrm flipH="false" flipV="false" rot="0">
              <a:off x="0" y="0"/>
              <a:ext cx="2408296" cy="812800"/>
            </a:xfrm>
            <a:custGeom>
              <a:avLst/>
              <a:gdLst/>
              <a:ahLst/>
              <a:cxnLst/>
              <a:rect r="r" b="b" t="t" l="l"/>
              <a:pathLst>
                <a:path h="812800" w="2408296">
                  <a:moveTo>
                    <a:pt x="0" y="0"/>
                  </a:moveTo>
                  <a:lnTo>
                    <a:pt x="2408296" y="0"/>
                  </a:lnTo>
                  <a:lnTo>
                    <a:pt x="2408296" y="812800"/>
                  </a:lnTo>
                  <a:lnTo>
                    <a:pt x="0" y="812800"/>
                  </a:lnTo>
                  <a:close/>
                </a:path>
              </a:pathLst>
            </a:custGeom>
            <a:solidFill>
              <a:srgbClr val="E6E27C"/>
            </a:solidFill>
          </p:spPr>
        </p:sp>
        <p:sp>
          <p:nvSpPr>
            <p:cNvPr name="TextBox 4" id="4"/>
            <p:cNvSpPr txBox="true"/>
            <p:nvPr/>
          </p:nvSpPr>
          <p:spPr>
            <a:xfrm>
              <a:off x="0" y="-38100"/>
              <a:ext cx="2408296"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2232136"/>
            <a:ext cx="16230600" cy="5822728"/>
          </a:xfrm>
          <a:custGeom>
            <a:avLst/>
            <a:gdLst/>
            <a:ahLst/>
            <a:cxnLst/>
            <a:rect r="r" b="b" t="t" l="l"/>
            <a:pathLst>
              <a:path h="5822728" w="16230600">
                <a:moveTo>
                  <a:pt x="0" y="0"/>
                </a:moveTo>
                <a:lnTo>
                  <a:pt x="16230600" y="0"/>
                </a:lnTo>
                <a:lnTo>
                  <a:pt x="16230600" y="5822728"/>
                </a:lnTo>
                <a:lnTo>
                  <a:pt x="0" y="5822728"/>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9E9"/>
        </a:solidFill>
      </p:bgPr>
    </p:bg>
    <p:spTree>
      <p:nvGrpSpPr>
        <p:cNvPr id="1" name=""/>
        <p:cNvGrpSpPr/>
        <p:nvPr/>
      </p:nvGrpSpPr>
      <p:grpSpPr>
        <a:xfrm>
          <a:off x="0" y="0"/>
          <a:ext cx="0" cy="0"/>
          <a:chOff x="0" y="0"/>
          <a:chExt cx="0" cy="0"/>
        </a:xfrm>
      </p:grpSpPr>
      <p:sp>
        <p:nvSpPr>
          <p:cNvPr name="Freeform 2" id="2"/>
          <p:cNvSpPr/>
          <p:nvPr/>
        </p:nvSpPr>
        <p:spPr>
          <a:xfrm flipH="false" flipV="false" rot="0">
            <a:off x="370037" y="5899132"/>
            <a:ext cx="3688357" cy="4114800"/>
          </a:xfrm>
          <a:custGeom>
            <a:avLst/>
            <a:gdLst/>
            <a:ahLst/>
            <a:cxnLst/>
            <a:rect r="r" b="b" t="t" l="l"/>
            <a:pathLst>
              <a:path h="4114800" w="3688357">
                <a:moveTo>
                  <a:pt x="0" y="0"/>
                </a:moveTo>
                <a:lnTo>
                  <a:pt x="3688357" y="0"/>
                </a:lnTo>
                <a:lnTo>
                  <a:pt x="36883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446518" y="3989394"/>
            <a:ext cx="8393880" cy="1595377"/>
          </a:xfrm>
          <a:prstGeom prst="rect">
            <a:avLst/>
          </a:prstGeom>
        </p:spPr>
        <p:txBody>
          <a:bodyPr anchor="t" rtlCol="false" tIns="0" lIns="0" bIns="0" rIns="0">
            <a:spAutoFit/>
          </a:bodyPr>
          <a:lstStyle/>
          <a:p>
            <a:pPr algn="ctr">
              <a:lnSpc>
                <a:spcPts val="6398"/>
              </a:lnSpc>
            </a:pPr>
            <a:r>
              <a:rPr lang="en-US" sz="4537" spc="385">
                <a:solidFill>
                  <a:srgbClr val="000000"/>
                </a:solidFill>
                <a:latin typeface="Alice"/>
                <a:ea typeface="Alice"/>
                <a:cs typeface="Alice"/>
                <a:sym typeface="Alice"/>
              </a:rPr>
              <a:t>SCHOOLGIRL </a:t>
            </a:r>
          </a:p>
          <a:p>
            <a:pPr algn="ctr">
              <a:lnSpc>
                <a:spcPts val="6398"/>
              </a:lnSpc>
            </a:pPr>
            <a:r>
              <a:rPr lang="en-US" sz="4537" spc="385">
                <a:solidFill>
                  <a:srgbClr val="000000"/>
                </a:solidFill>
                <a:latin typeface="Alice"/>
                <a:ea typeface="Alice"/>
                <a:cs typeface="Alice"/>
                <a:sym typeface="Alice"/>
              </a:rPr>
              <a:t>NEWSCASTERS</a:t>
            </a:r>
          </a:p>
        </p:txBody>
      </p:sp>
      <p:grpSp>
        <p:nvGrpSpPr>
          <p:cNvPr name="Group 4" id="4"/>
          <p:cNvGrpSpPr/>
          <p:nvPr/>
        </p:nvGrpSpPr>
        <p:grpSpPr>
          <a:xfrm rot="0">
            <a:off x="4947060" y="1028700"/>
            <a:ext cx="9392796" cy="1707781"/>
            <a:chOff x="0" y="0"/>
            <a:chExt cx="12523728" cy="2277042"/>
          </a:xfrm>
        </p:grpSpPr>
        <p:sp>
          <p:nvSpPr>
            <p:cNvPr name="Freeform 5" id="5"/>
            <p:cNvSpPr/>
            <p:nvPr/>
          </p:nvSpPr>
          <p:spPr>
            <a:xfrm flipH="false" flipV="false" rot="0">
              <a:off x="0" y="0"/>
              <a:ext cx="12523728" cy="2277042"/>
            </a:xfrm>
            <a:custGeom>
              <a:avLst/>
              <a:gdLst/>
              <a:ahLst/>
              <a:cxnLst/>
              <a:rect r="r" b="b" t="t" l="l"/>
              <a:pathLst>
                <a:path h="2277042" w="12523728">
                  <a:moveTo>
                    <a:pt x="0" y="0"/>
                  </a:moveTo>
                  <a:lnTo>
                    <a:pt x="12523728" y="0"/>
                  </a:lnTo>
                  <a:lnTo>
                    <a:pt x="12523728" y="2277042"/>
                  </a:lnTo>
                  <a:lnTo>
                    <a:pt x="0" y="2277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60711" y="317627"/>
              <a:ext cx="11002307" cy="1556062"/>
            </a:xfrm>
            <a:prstGeom prst="rect">
              <a:avLst/>
            </a:prstGeom>
          </p:spPr>
          <p:txBody>
            <a:bodyPr anchor="t" rtlCol="false" tIns="0" lIns="0" bIns="0" rIns="0">
              <a:spAutoFit/>
            </a:bodyPr>
            <a:lstStyle/>
            <a:p>
              <a:pPr algn="ctr">
                <a:lnSpc>
                  <a:spcPts val="8870"/>
                </a:lnSpc>
              </a:pPr>
              <a:r>
                <a:rPr lang="en-US" sz="7270" spc="363">
                  <a:solidFill>
                    <a:srgbClr val="000000"/>
                  </a:solidFill>
                  <a:latin typeface="Perandory SemiCondensed"/>
                  <a:ea typeface="Perandory SemiCondensed"/>
                  <a:cs typeface="Perandory SemiCondensed"/>
                  <a:sym typeface="Perandory SemiCondensed"/>
                </a:rPr>
                <a:t>CHOSEN CAMPAIGN</a:t>
              </a:r>
            </a:p>
          </p:txBody>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E6E27C"/>
        </a:solidFill>
      </p:bgPr>
    </p:bg>
    <p:spTree>
      <p:nvGrpSpPr>
        <p:cNvPr id="1" name=""/>
        <p:cNvGrpSpPr/>
        <p:nvPr/>
      </p:nvGrpSpPr>
      <p:grpSpPr>
        <a:xfrm>
          <a:off x="0" y="0"/>
          <a:ext cx="0" cy="0"/>
          <a:chOff x="0" y="0"/>
          <a:chExt cx="0" cy="0"/>
        </a:xfrm>
      </p:grpSpPr>
      <p:sp>
        <p:nvSpPr>
          <p:cNvPr name="TextBox 2" id="2"/>
          <p:cNvSpPr txBox="true"/>
          <p:nvPr/>
        </p:nvSpPr>
        <p:spPr>
          <a:xfrm rot="0">
            <a:off x="3552943" y="1461295"/>
            <a:ext cx="11182114" cy="2538757"/>
          </a:xfrm>
          <a:prstGeom prst="rect">
            <a:avLst/>
          </a:prstGeom>
        </p:spPr>
        <p:txBody>
          <a:bodyPr anchor="t" rtlCol="false" tIns="0" lIns="0" bIns="0" rIns="0">
            <a:spAutoFit/>
          </a:bodyPr>
          <a:lstStyle/>
          <a:p>
            <a:pPr algn="ctr">
              <a:lnSpc>
                <a:spcPts val="19668"/>
              </a:lnSpc>
              <a:spcBef>
                <a:spcPct val="0"/>
              </a:spcBef>
            </a:pPr>
            <a:r>
              <a:rPr lang="en-US" sz="14048" spc="885">
                <a:solidFill>
                  <a:srgbClr val="875A30"/>
                </a:solidFill>
                <a:latin typeface="Perandory SemiCondensed"/>
                <a:ea typeface="Perandory SemiCondensed"/>
                <a:cs typeface="Perandory SemiCondensed"/>
                <a:sym typeface="Perandory SemiCondensed"/>
              </a:rPr>
              <a:t>why?</a:t>
            </a:r>
          </a:p>
        </p:txBody>
      </p:sp>
      <p:sp>
        <p:nvSpPr>
          <p:cNvPr name="TextBox 3" id="3"/>
          <p:cNvSpPr txBox="true"/>
          <p:nvPr/>
        </p:nvSpPr>
        <p:spPr>
          <a:xfrm rot="0">
            <a:off x="4320414" y="4991100"/>
            <a:ext cx="9647173" cy="3981310"/>
          </a:xfrm>
          <a:prstGeom prst="rect">
            <a:avLst/>
          </a:prstGeom>
        </p:spPr>
        <p:txBody>
          <a:bodyPr anchor="t" rtlCol="false" tIns="0" lIns="0" bIns="0" rIns="0">
            <a:spAutoFit/>
          </a:bodyPr>
          <a:lstStyle/>
          <a:p>
            <a:pPr algn="ctr">
              <a:lnSpc>
                <a:spcPts val="10582"/>
              </a:lnSpc>
            </a:pPr>
            <a:r>
              <a:rPr lang="en-US" sz="7505" spc="637">
                <a:solidFill>
                  <a:srgbClr val="000000"/>
                </a:solidFill>
                <a:latin typeface="Alice"/>
                <a:ea typeface="Alice"/>
                <a:cs typeface="Alice"/>
                <a:sym typeface="Alice"/>
              </a:rPr>
              <a:t>REASON: IT SEEMS LIKE AN ACT OF PUBLIC SHAMING.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9E9"/>
        </a:solidFill>
      </p:bgPr>
    </p:bg>
    <p:spTree>
      <p:nvGrpSpPr>
        <p:cNvPr id="1" name=""/>
        <p:cNvGrpSpPr/>
        <p:nvPr/>
      </p:nvGrpSpPr>
      <p:grpSpPr>
        <a:xfrm>
          <a:off x="0" y="0"/>
          <a:ext cx="0" cy="0"/>
          <a:chOff x="0" y="0"/>
          <a:chExt cx="0" cy="0"/>
        </a:xfrm>
      </p:grpSpPr>
      <p:sp>
        <p:nvSpPr>
          <p:cNvPr name="Freeform 2" id="2"/>
          <p:cNvSpPr/>
          <p:nvPr/>
        </p:nvSpPr>
        <p:spPr>
          <a:xfrm flipH="false" flipV="false" rot="0">
            <a:off x="4962389" y="1327440"/>
            <a:ext cx="9392796" cy="1707781"/>
          </a:xfrm>
          <a:custGeom>
            <a:avLst/>
            <a:gdLst/>
            <a:ahLst/>
            <a:cxnLst/>
            <a:rect r="r" b="b" t="t" l="l"/>
            <a:pathLst>
              <a:path h="1707781" w="9392796">
                <a:moveTo>
                  <a:pt x="0" y="0"/>
                </a:moveTo>
                <a:lnTo>
                  <a:pt x="9392796" y="0"/>
                </a:lnTo>
                <a:lnTo>
                  <a:pt x="9392796" y="1707782"/>
                </a:lnTo>
                <a:lnTo>
                  <a:pt x="0" y="1707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344181" y="1287791"/>
            <a:ext cx="8629213" cy="1960446"/>
          </a:xfrm>
          <a:prstGeom prst="rect">
            <a:avLst/>
          </a:prstGeom>
        </p:spPr>
        <p:txBody>
          <a:bodyPr anchor="t" rtlCol="false" tIns="0" lIns="0" bIns="0" rIns="0">
            <a:spAutoFit/>
          </a:bodyPr>
          <a:lstStyle/>
          <a:p>
            <a:pPr algn="ctr">
              <a:lnSpc>
                <a:spcPts val="14543"/>
              </a:lnSpc>
            </a:pPr>
            <a:r>
              <a:rPr lang="en-US" sz="11920" spc="596">
                <a:solidFill>
                  <a:srgbClr val="000000"/>
                </a:solidFill>
                <a:latin typeface="Perandory SemiCondensed"/>
                <a:ea typeface="Perandory SemiCondensed"/>
                <a:cs typeface="Perandory SemiCondensed"/>
                <a:sym typeface="Perandory SemiCondensed"/>
              </a:rPr>
              <a:t>PROBLEM</a:t>
            </a:r>
          </a:p>
        </p:txBody>
      </p:sp>
      <p:sp>
        <p:nvSpPr>
          <p:cNvPr name="AutoShape 4" id="4"/>
          <p:cNvSpPr/>
          <p:nvPr/>
        </p:nvSpPr>
        <p:spPr>
          <a:xfrm flipV="true">
            <a:off x="-1325395" y="1028700"/>
            <a:ext cx="21180995" cy="14287"/>
          </a:xfrm>
          <a:prstGeom prst="line">
            <a:avLst/>
          </a:prstGeom>
          <a:ln cap="flat" w="28575">
            <a:solidFill>
              <a:srgbClr val="000000"/>
            </a:solidFill>
            <a:prstDash val="solid"/>
            <a:headEnd type="none" len="sm" w="sm"/>
            <a:tailEnd type="none" len="sm" w="sm"/>
          </a:ln>
        </p:spPr>
      </p:sp>
      <p:sp>
        <p:nvSpPr>
          <p:cNvPr name="AutoShape 5" id="5"/>
          <p:cNvSpPr/>
          <p:nvPr/>
        </p:nvSpPr>
        <p:spPr>
          <a:xfrm flipV="true">
            <a:off x="-1446497" y="9229725"/>
            <a:ext cx="21180995" cy="14287"/>
          </a:xfrm>
          <a:prstGeom prst="line">
            <a:avLst/>
          </a:prstGeom>
          <a:ln cap="flat" w="28575">
            <a:solidFill>
              <a:srgbClr val="000000"/>
            </a:solidFill>
            <a:prstDash val="solid"/>
            <a:headEnd type="none" len="sm" w="sm"/>
            <a:tailEnd type="none" len="sm" w="sm"/>
          </a:ln>
        </p:spPr>
      </p:sp>
      <p:sp>
        <p:nvSpPr>
          <p:cNvPr name="TextBox 6" id="6"/>
          <p:cNvSpPr txBox="true"/>
          <p:nvPr/>
        </p:nvSpPr>
        <p:spPr>
          <a:xfrm rot="0">
            <a:off x="3188745" y="3429212"/>
            <a:ext cx="12176501" cy="1408242"/>
          </a:xfrm>
          <a:prstGeom prst="rect">
            <a:avLst/>
          </a:prstGeom>
        </p:spPr>
        <p:txBody>
          <a:bodyPr anchor="t" rtlCol="false" tIns="0" lIns="0" bIns="0" rIns="0">
            <a:spAutoFit/>
          </a:bodyPr>
          <a:lstStyle/>
          <a:p>
            <a:pPr algn="l">
              <a:lnSpc>
                <a:spcPts val="3788"/>
              </a:lnSpc>
            </a:pPr>
            <a:r>
              <a:rPr lang="en-US" sz="2460" i="true" spc="27">
                <a:solidFill>
                  <a:srgbClr val="000000"/>
                </a:solidFill>
                <a:latin typeface="Alice Italics"/>
                <a:ea typeface="Alice Italics"/>
                <a:cs typeface="Alice Italics"/>
                <a:sym typeface="Alice Italics"/>
              </a:rPr>
              <a:t>Using public displays of their struggles, such as having them read as news anchors despite their difficulties, might inadvertently impact their </a:t>
            </a:r>
            <a:r>
              <a:rPr lang="en-US" sz="2460" i="true" spc="27">
                <a:solidFill>
                  <a:srgbClr val="000000"/>
                </a:solidFill>
                <a:latin typeface="Alice Bold Italics"/>
                <a:ea typeface="Alice Bold Italics"/>
                <a:cs typeface="Alice Bold Italics"/>
                <a:sym typeface="Alice Bold Italics"/>
              </a:rPr>
              <a:t>confidence</a:t>
            </a:r>
            <a:r>
              <a:rPr lang="en-US" sz="2460" i="true" spc="27">
                <a:solidFill>
                  <a:srgbClr val="000000"/>
                </a:solidFill>
                <a:latin typeface="Alice Italics"/>
                <a:ea typeface="Alice Italics"/>
                <a:cs typeface="Alice Italics"/>
                <a:sym typeface="Alice Italics"/>
              </a:rPr>
              <a:t> and </a:t>
            </a:r>
            <a:r>
              <a:rPr lang="en-US" sz="2460" i="true" spc="27">
                <a:solidFill>
                  <a:srgbClr val="000000"/>
                </a:solidFill>
                <a:latin typeface="Alice Bold Italics"/>
                <a:ea typeface="Alice Bold Italics"/>
                <a:cs typeface="Alice Bold Italics"/>
                <a:sym typeface="Alice Bold Italics"/>
              </a:rPr>
              <a:t>self-esteem</a:t>
            </a:r>
            <a:r>
              <a:rPr lang="en-US" sz="2460" i="true" spc="27">
                <a:solidFill>
                  <a:srgbClr val="000000"/>
                </a:solidFill>
                <a:latin typeface="Alice Italics"/>
                <a:ea typeface="Alice Italics"/>
                <a:cs typeface="Alice Italics"/>
                <a:sym typeface="Alice Italics"/>
              </a:rPr>
              <a:t>. Some girls might be </a:t>
            </a:r>
            <a:r>
              <a:rPr lang="en-US" sz="2460" i="true" spc="27">
                <a:solidFill>
                  <a:srgbClr val="000000"/>
                </a:solidFill>
                <a:latin typeface="Alice Bold Italics"/>
                <a:ea typeface="Alice Bold Italics"/>
                <a:cs typeface="Alice Bold Italics"/>
                <a:sym typeface="Alice Bold Italics"/>
              </a:rPr>
              <a:t>mentally affected</a:t>
            </a:r>
            <a:r>
              <a:rPr lang="en-US" sz="2460" i="true" spc="27">
                <a:solidFill>
                  <a:srgbClr val="000000"/>
                </a:solidFill>
                <a:latin typeface="Alice Italics"/>
                <a:ea typeface="Alice Italics"/>
                <a:cs typeface="Alice Italics"/>
                <a:sym typeface="Alice Italics"/>
              </a:rPr>
              <a:t> due to the act of public shaming.</a:t>
            </a:r>
          </a:p>
        </p:txBody>
      </p:sp>
      <p:sp>
        <p:nvSpPr>
          <p:cNvPr name="Freeform 7" id="7"/>
          <p:cNvSpPr/>
          <p:nvPr/>
        </p:nvSpPr>
        <p:spPr>
          <a:xfrm flipH="false" flipV="false" rot="0">
            <a:off x="4962389" y="5435097"/>
            <a:ext cx="9392796" cy="1707781"/>
          </a:xfrm>
          <a:custGeom>
            <a:avLst/>
            <a:gdLst/>
            <a:ahLst/>
            <a:cxnLst/>
            <a:rect r="r" b="b" t="t" l="l"/>
            <a:pathLst>
              <a:path h="1707781" w="9392796">
                <a:moveTo>
                  <a:pt x="0" y="0"/>
                </a:moveTo>
                <a:lnTo>
                  <a:pt x="9392796" y="0"/>
                </a:lnTo>
                <a:lnTo>
                  <a:pt x="9392796" y="1707781"/>
                </a:lnTo>
                <a:lnTo>
                  <a:pt x="0" y="1707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5211185" y="5549743"/>
            <a:ext cx="8629213" cy="1894787"/>
          </a:xfrm>
          <a:prstGeom prst="rect">
            <a:avLst/>
          </a:prstGeom>
        </p:spPr>
        <p:txBody>
          <a:bodyPr anchor="t" rtlCol="false" tIns="0" lIns="0" bIns="0" rIns="0">
            <a:spAutoFit/>
          </a:bodyPr>
          <a:lstStyle/>
          <a:p>
            <a:pPr algn="ctr">
              <a:lnSpc>
                <a:spcPts val="14055"/>
              </a:lnSpc>
            </a:pPr>
            <a:r>
              <a:rPr lang="en-US" sz="11520" spc="576">
                <a:solidFill>
                  <a:srgbClr val="000000"/>
                </a:solidFill>
                <a:latin typeface="Perandory SemiCondensed"/>
                <a:ea typeface="Perandory SemiCondensed"/>
                <a:cs typeface="Perandory SemiCondensed"/>
                <a:sym typeface="Perandory SemiCondensed"/>
              </a:rPr>
              <a:t>SOLUTION</a:t>
            </a:r>
          </a:p>
        </p:txBody>
      </p:sp>
      <p:sp>
        <p:nvSpPr>
          <p:cNvPr name="TextBox 9" id="9"/>
          <p:cNvSpPr txBox="true"/>
          <p:nvPr/>
        </p:nvSpPr>
        <p:spPr>
          <a:xfrm rot="0">
            <a:off x="2126343" y="7504237"/>
            <a:ext cx="14035313" cy="1372220"/>
          </a:xfrm>
          <a:prstGeom prst="rect">
            <a:avLst/>
          </a:prstGeom>
        </p:spPr>
        <p:txBody>
          <a:bodyPr anchor="t" rtlCol="false" tIns="0" lIns="0" bIns="0" rIns="0">
            <a:spAutoFit/>
          </a:bodyPr>
          <a:lstStyle/>
          <a:p>
            <a:pPr algn="ctr">
              <a:lnSpc>
                <a:spcPts val="5506"/>
              </a:lnSpc>
              <a:spcBef>
                <a:spcPct val="0"/>
              </a:spcBef>
            </a:pPr>
            <a:r>
              <a:rPr lang="en-US" sz="3905" spc="331">
                <a:solidFill>
                  <a:srgbClr val="000000"/>
                </a:solidFill>
                <a:latin typeface="Alice"/>
                <a:ea typeface="Alice"/>
                <a:cs typeface="Alice"/>
                <a:sym typeface="Alice"/>
              </a:rPr>
              <a:t>INSTEAD OF SHOWING THE WORLD THAT THEY NEED HELP,</a:t>
            </a:r>
            <a:r>
              <a:rPr lang="en-US" sz="3905" spc="331">
                <a:solidFill>
                  <a:srgbClr val="000000"/>
                </a:solidFill>
                <a:latin typeface="Alice Bold"/>
                <a:ea typeface="Alice Bold"/>
                <a:cs typeface="Alice Bold"/>
                <a:sym typeface="Alice Bold"/>
              </a:rPr>
              <a:t> INSPIRE THEM!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6E27C"/>
        </a:solidFill>
      </p:bgPr>
    </p:bg>
    <p:spTree>
      <p:nvGrpSpPr>
        <p:cNvPr id="1" name=""/>
        <p:cNvGrpSpPr/>
        <p:nvPr/>
      </p:nvGrpSpPr>
      <p:grpSpPr>
        <a:xfrm>
          <a:off x="0" y="0"/>
          <a:ext cx="0" cy="0"/>
          <a:chOff x="0" y="0"/>
          <a:chExt cx="0" cy="0"/>
        </a:xfrm>
      </p:grpSpPr>
      <p:sp>
        <p:nvSpPr>
          <p:cNvPr name="Freeform 2" id="2"/>
          <p:cNvSpPr/>
          <p:nvPr/>
        </p:nvSpPr>
        <p:spPr>
          <a:xfrm flipH="false" flipV="false" rot="0">
            <a:off x="6958902" y="4759082"/>
            <a:ext cx="4198776" cy="4114800"/>
          </a:xfrm>
          <a:custGeom>
            <a:avLst/>
            <a:gdLst/>
            <a:ahLst/>
            <a:cxnLst/>
            <a:rect r="r" b="b" t="t" l="l"/>
            <a:pathLst>
              <a:path h="4114800" w="4198776">
                <a:moveTo>
                  <a:pt x="0" y="0"/>
                </a:moveTo>
                <a:lnTo>
                  <a:pt x="4198775" y="0"/>
                </a:lnTo>
                <a:lnTo>
                  <a:pt x="41987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52943" y="647700"/>
            <a:ext cx="11182114" cy="2307608"/>
          </a:xfrm>
          <a:prstGeom prst="rect">
            <a:avLst/>
          </a:prstGeom>
        </p:spPr>
        <p:txBody>
          <a:bodyPr anchor="t" rtlCol="false" tIns="0" lIns="0" bIns="0" rIns="0">
            <a:spAutoFit/>
          </a:bodyPr>
          <a:lstStyle/>
          <a:p>
            <a:pPr algn="ctr">
              <a:lnSpc>
                <a:spcPts val="17708"/>
              </a:lnSpc>
              <a:spcBef>
                <a:spcPct val="0"/>
              </a:spcBef>
            </a:pPr>
            <a:r>
              <a:rPr lang="en-US" sz="12649" spc="354">
                <a:solidFill>
                  <a:srgbClr val="875A30"/>
                </a:solidFill>
                <a:latin typeface="Perandory SemiCondensed"/>
                <a:ea typeface="Perandory SemiCondensed"/>
                <a:cs typeface="Perandory SemiCondensed"/>
                <a:sym typeface="Perandory SemiCondensed"/>
              </a:rPr>
              <a:t>HOw TO INSPIRE?</a:t>
            </a:r>
          </a:p>
        </p:txBody>
      </p:sp>
      <p:sp>
        <p:nvSpPr>
          <p:cNvPr name="TextBox 4" id="4"/>
          <p:cNvSpPr txBox="true"/>
          <p:nvPr/>
        </p:nvSpPr>
        <p:spPr>
          <a:xfrm rot="0">
            <a:off x="755185" y="3264180"/>
            <a:ext cx="16777629" cy="1494902"/>
          </a:xfrm>
          <a:prstGeom prst="rect">
            <a:avLst/>
          </a:prstGeom>
        </p:spPr>
        <p:txBody>
          <a:bodyPr anchor="t" rtlCol="false" tIns="0" lIns="0" bIns="0" rIns="0">
            <a:spAutoFit/>
          </a:bodyPr>
          <a:lstStyle/>
          <a:p>
            <a:pPr algn="ctr">
              <a:lnSpc>
                <a:spcPts val="6070"/>
              </a:lnSpc>
              <a:spcBef>
                <a:spcPct val="0"/>
              </a:spcBef>
            </a:pPr>
            <a:r>
              <a:rPr lang="en-US" sz="4305" spc="365">
                <a:solidFill>
                  <a:srgbClr val="000000"/>
                </a:solidFill>
                <a:latin typeface="Alice"/>
                <a:ea typeface="Alice"/>
                <a:cs typeface="Alice"/>
                <a:sym typeface="Alice"/>
              </a:rPr>
              <a:t>STARTING A PLATFORM AND SHOWCASING</a:t>
            </a:r>
            <a:r>
              <a:rPr lang="en-US" sz="4305" spc="365">
                <a:solidFill>
                  <a:srgbClr val="000000"/>
                </a:solidFill>
                <a:latin typeface="Alice"/>
                <a:ea typeface="Alice"/>
                <a:cs typeface="Alice"/>
                <a:sym typeface="Alice"/>
              </a:rPr>
              <a:t> THE STORIES OF THE WOMEN WHO THEY MIGHT RELATE TO.</a:t>
            </a:r>
          </a:p>
        </p:txBody>
      </p:sp>
      <p:sp>
        <p:nvSpPr>
          <p:cNvPr name="TextBox 5" id="5"/>
          <p:cNvSpPr txBox="true"/>
          <p:nvPr/>
        </p:nvSpPr>
        <p:spPr>
          <a:xfrm rot="0">
            <a:off x="2970039" y="8955943"/>
            <a:ext cx="12176501" cy="509463"/>
          </a:xfrm>
          <a:prstGeom prst="rect">
            <a:avLst/>
          </a:prstGeom>
        </p:spPr>
        <p:txBody>
          <a:bodyPr anchor="t" rtlCol="false" tIns="0" lIns="0" bIns="0" rIns="0">
            <a:spAutoFit/>
          </a:bodyPr>
          <a:lstStyle/>
          <a:p>
            <a:pPr algn="ctr">
              <a:lnSpc>
                <a:spcPts val="4250"/>
              </a:lnSpc>
            </a:pPr>
            <a:r>
              <a:rPr lang="en-US" sz="2760" i="true" spc="30">
                <a:solidFill>
                  <a:srgbClr val="000000"/>
                </a:solidFill>
                <a:latin typeface="Alice Italics"/>
                <a:ea typeface="Alice Italics"/>
                <a:cs typeface="Alice Italics"/>
                <a:sym typeface="Alice Italics"/>
              </a:rPr>
              <a:t>An Instagram page where women of the world will share their stories..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9E9"/>
        </a:solidFill>
      </p:bgPr>
    </p:bg>
    <p:spTree>
      <p:nvGrpSpPr>
        <p:cNvPr id="1" name=""/>
        <p:cNvGrpSpPr/>
        <p:nvPr/>
      </p:nvGrpSpPr>
      <p:grpSpPr>
        <a:xfrm>
          <a:off x="0" y="0"/>
          <a:ext cx="0" cy="0"/>
          <a:chOff x="0" y="0"/>
          <a:chExt cx="0" cy="0"/>
        </a:xfrm>
      </p:grpSpPr>
      <p:sp>
        <p:nvSpPr>
          <p:cNvPr name="Freeform 2" id="2"/>
          <p:cNvSpPr/>
          <p:nvPr/>
        </p:nvSpPr>
        <p:spPr>
          <a:xfrm flipH="false" flipV="false" rot="0">
            <a:off x="3188316" y="4780302"/>
            <a:ext cx="12091232" cy="2198406"/>
          </a:xfrm>
          <a:custGeom>
            <a:avLst/>
            <a:gdLst/>
            <a:ahLst/>
            <a:cxnLst/>
            <a:rect r="r" b="b" t="t" l="l"/>
            <a:pathLst>
              <a:path h="2198406" w="12091232">
                <a:moveTo>
                  <a:pt x="0" y="0"/>
                </a:moveTo>
                <a:lnTo>
                  <a:pt x="12091232" y="0"/>
                </a:lnTo>
                <a:lnTo>
                  <a:pt x="12091232" y="2198406"/>
                </a:lnTo>
                <a:lnTo>
                  <a:pt x="0" y="2198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0" y="6446323"/>
            <a:ext cx="3008452" cy="3652142"/>
          </a:xfrm>
          <a:custGeom>
            <a:avLst/>
            <a:gdLst/>
            <a:ahLst/>
            <a:cxnLst/>
            <a:rect r="r" b="b" t="t" l="l"/>
            <a:pathLst>
              <a:path h="3652142" w="3008452">
                <a:moveTo>
                  <a:pt x="3008452" y="0"/>
                </a:moveTo>
                <a:lnTo>
                  <a:pt x="0" y="0"/>
                </a:lnTo>
                <a:lnTo>
                  <a:pt x="0" y="3652142"/>
                </a:lnTo>
                <a:lnTo>
                  <a:pt x="3008452" y="3652142"/>
                </a:lnTo>
                <a:lnTo>
                  <a:pt x="3008452" y="0"/>
                </a:lnTo>
                <a:close/>
              </a:path>
            </a:pathLst>
          </a:custGeom>
          <a:blipFill>
            <a:blip r:embed="rId4"/>
            <a:stretch>
              <a:fillRect l="0" t="0" r="0" b="0"/>
            </a:stretch>
          </a:blipFill>
        </p:spPr>
      </p:sp>
      <p:sp>
        <p:nvSpPr>
          <p:cNvPr name="TextBox 4" id="4"/>
          <p:cNvSpPr txBox="true"/>
          <p:nvPr/>
        </p:nvSpPr>
        <p:spPr>
          <a:xfrm rot="0">
            <a:off x="3529089" y="5103137"/>
            <a:ext cx="11542020" cy="1343186"/>
          </a:xfrm>
          <a:prstGeom prst="rect">
            <a:avLst/>
          </a:prstGeom>
        </p:spPr>
        <p:txBody>
          <a:bodyPr anchor="t" rtlCol="false" tIns="0" lIns="0" bIns="0" rIns="0">
            <a:spAutoFit/>
          </a:bodyPr>
          <a:lstStyle/>
          <a:p>
            <a:pPr algn="ctr">
              <a:lnSpc>
                <a:spcPts val="10491"/>
              </a:lnSpc>
              <a:spcBef>
                <a:spcPct val="0"/>
              </a:spcBef>
            </a:pPr>
            <a:r>
              <a:rPr lang="en-US" b="true" sz="7493" spc="269">
                <a:solidFill>
                  <a:srgbClr val="333333"/>
                </a:solidFill>
                <a:latin typeface="Calmius Bold"/>
                <a:ea typeface="Calmius Bold"/>
                <a:cs typeface="Calmius Bold"/>
                <a:sym typeface="Calmius Bold"/>
              </a:rPr>
              <a:t>#BurkhaWithBrains</a:t>
            </a:r>
          </a:p>
        </p:txBody>
      </p:sp>
      <p:sp>
        <p:nvSpPr>
          <p:cNvPr name="TextBox 5" id="5"/>
          <p:cNvSpPr txBox="true"/>
          <p:nvPr/>
        </p:nvSpPr>
        <p:spPr>
          <a:xfrm rot="0">
            <a:off x="3216891" y="2248747"/>
            <a:ext cx="11854218" cy="1687708"/>
          </a:xfrm>
          <a:prstGeom prst="rect">
            <a:avLst/>
          </a:prstGeom>
        </p:spPr>
        <p:txBody>
          <a:bodyPr anchor="t" rtlCol="false" tIns="0" lIns="0" bIns="0" rIns="0">
            <a:spAutoFit/>
          </a:bodyPr>
          <a:lstStyle/>
          <a:p>
            <a:pPr algn="ctr">
              <a:lnSpc>
                <a:spcPts val="13026"/>
              </a:lnSpc>
            </a:pPr>
            <a:r>
              <a:rPr lang="en-US" sz="9304" spc="828">
                <a:solidFill>
                  <a:srgbClr val="000000"/>
                </a:solidFill>
                <a:latin typeface="Perandory SemiCondensed"/>
                <a:ea typeface="Perandory SemiCondensed"/>
                <a:cs typeface="Perandory SemiCondensed"/>
                <a:sym typeface="Perandory SemiCondensed"/>
              </a:rPr>
              <a:t>CAMPAIGN NAME: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9E9"/>
        </a:solidFill>
      </p:bgPr>
    </p:bg>
    <p:spTree>
      <p:nvGrpSpPr>
        <p:cNvPr id="1" name=""/>
        <p:cNvGrpSpPr/>
        <p:nvPr/>
      </p:nvGrpSpPr>
      <p:grpSpPr>
        <a:xfrm>
          <a:off x="0" y="0"/>
          <a:ext cx="0" cy="0"/>
          <a:chOff x="0" y="0"/>
          <a:chExt cx="0" cy="0"/>
        </a:xfrm>
      </p:grpSpPr>
      <p:sp>
        <p:nvSpPr>
          <p:cNvPr name="TextBox 2" id="2"/>
          <p:cNvSpPr txBox="true"/>
          <p:nvPr/>
        </p:nvSpPr>
        <p:spPr>
          <a:xfrm rot="0">
            <a:off x="6093386" y="2465111"/>
            <a:ext cx="10876646" cy="6489447"/>
          </a:xfrm>
          <a:prstGeom prst="rect">
            <a:avLst/>
          </a:prstGeom>
        </p:spPr>
        <p:txBody>
          <a:bodyPr anchor="t" rtlCol="false" tIns="0" lIns="0" bIns="0" rIns="0">
            <a:spAutoFit/>
          </a:bodyPr>
          <a:lstStyle/>
          <a:p>
            <a:pPr algn="l">
              <a:lnSpc>
                <a:spcPts val="4311"/>
              </a:lnSpc>
            </a:pPr>
            <a:r>
              <a:rPr lang="en-US" sz="2799" spc="30">
                <a:solidFill>
                  <a:srgbClr val="000000"/>
                </a:solidFill>
                <a:latin typeface="Canva Sans"/>
                <a:ea typeface="Canva Sans"/>
                <a:cs typeface="Canva Sans"/>
                <a:sym typeface="Canva Sans"/>
              </a:rPr>
              <a:t>In some families, boys get everything they need to study, even if they don’t really care about school, while girls who love learning are told they can’t. Imagine a girl watching her brother ignore his books, even though she wishes she could use them. She might sneak them at night, trying to teach herself because no one supports her dream to learn. Maybe her brother helps her later, but she still wonders why her family and the world don’t believe in her the same way they believe in him. </a:t>
            </a:r>
            <a:r>
              <a:rPr lang="en-US" sz="2799" i="true" spc="30">
                <a:solidFill>
                  <a:srgbClr val="000000"/>
                </a:solidFill>
                <a:latin typeface="Canva Sans Italics"/>
                <a:ea typeface="Canva Sans Italics"/>
                <a:cs typeface="Canva Sans Italics"/>
                <a:sym typeface="Canva Sans Italics"/>
              </a:rPr>
              <a:t>She wishes the world is same for her as well.</a:t>
            </a:r>
          </a:p>
          <a:p>
            <a:pPr algn="l">
              <a:lnSpc>
                <a:spcPts val="4311"/>
              </a:lnSpc>
            </a:pPr>
          </a:p>
          <a:p>
            <a:pPr algn="l">
              <a:lnSpc>
                <a:spcPts val="4311"/>
              </a:lnSpc>
            </a:pPr>
            <a:r>
              <a:rPr lang="en-US" sz="2799" i="true" spc="30">
                <a:solidFill>
                  <a:srgbClr val="000000"/>
                </a:solidFill>
                <a:latin typeface="Canva Sans Italics"/>
                <a:ea typeface="Canva Sans Italics"/>
                <a:cs typeface="Canva Sans Italics"/>
                <a:sym typeface="Canva Sans Italics"/>
              </a:rPr>
              <a:t>-Saima Ameen </a:t>
            </a:r>
          </a:p>
          <a:p>
            <a:pPr algn="l">
              <a:lnSpc>
                <a:spcPts val="4311"/>
              </a:lnSpc>
            </a:pPr>
            <a:r>
              <a:rPr lang="en-US" sz="2799" i="true" spc="30">
                <a:solidFill>
                  <a:srgbClr val="000000"/>
                </a:solidFill>
                <a:latin typeface="Canva Sans Italics"/>
                <a:ea typeface="Canva Sans Italics"/>
                <a:cs typeface="Canva Sans Italics"/>
                <a:sym typeface="Canva Sans Italics"/>
              </a:rPr>
              <a:t>Chartered Accountant in DHU Bank</a:t>
            </a:r>
          </a:p>
        </p:txBody>
      </p:sp>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247855" y="2233353"/>
            <a:ext cx="4053351" cy="7226030"/>
          </a:xfrm>
          <a:prstGeom prst="rect">
            <a:avLst/>
          </a:prstGeom>
        </p:spPr>
      </p:pic>
      <p:sp>
        <p:nvSpPr>
          <p:cNvPr name="TextBox 4" id="4"/>
          <p:cNvSpPr txBox="true"/>
          <p:nvPr/>
        </p:nvSpPr>
        <p:spPr>
          <a:xfrm rot="0">
            <a:off x="3583085" y="371397"/>
            <a:ext cx="11854218" cy="1687708"/>
          </a:xfrm>
          <a:prstGeom prst="rect">
            <a:avLst/>
          </a:prstGeom>
        </p:spPr>
        <p:txBody>
          <a:bodyPr anchor="t" rtlCol="false" tIns="0" lIns="0" bIns="0" rIns="0">
            <a:spAutoFit/>
          </a:bodyPr>
          <a:lstStyle/>
          <a:p>
            <a:pPr algn="ctr">
              <a:lnSpc>
                <a:spcPts val="13026"/>
              </a:lnSpc>
            </a:pPr>
            <a:r>
              <a:rPr lang="en-US" sz="9304" spc="828">
                <a:solidFill>
                  <a:srgbClr val="000000"/>
                </a:solidFill>
                <a:latin typeface="Perandory SemiCondensed"/>
                <a:ea typeface="Perandory SemiCondensed"/>
                <a:cs typeface="Perandory SemiCondensed"/>
                <a:sym typeface="Perandory SemiCondensed"/>
              </a:rPr>
              <a:t>CREATIVE:</a:t>
            </a:r>
          </a:p>
        </p:txBody>
      </p:sp>
      <p:sp>
        <p:nvSpPr>
          <p:cNvPr name="TextBox 5" id="5"/>
          <p:cNvSpPr txBox="true"/>
          <p:nvPr/>
        </p:nvSpPr>
        <p:spPr>
          <a:xfrm rot="0">
            <a:off x="-4532424" y="9411758"/>
            <a:ext cx="15192373" cy="504292"/>
          </a:xfrm>
          <a:prstGeom prst="rect">
            <a:avLst/>
          </a:prstGeom>
        </p:spPr>
        <p:txBody>
          <a:bodyPr anchor="t" rtlCol="false" tIns="0" lIns="0" bIns="0" rIns="0">
            <a:spAutoFit/>
          </a:bodyPr>
          <a:lstStyle/>
          <a:p>
            <a:pPr algn="ctr">
              <a:lnSpc>
                <a:spcPts val="3871"/>
              </a:lnSpc>
            </a:pPr>
            <a:r>
              <a:rPr lang="en-US" sz="2785" i="true">
                <a:solidFill>
                  <a:srgbClr val="000000"/>
                </a:solidFill>
                <a:latin typeface="Helvetica World Italics"/>
                <a:ea typeface="Helvetica World Italics"/>
                <a:cs typeface="Helvetica World Italics"/>
                <a:sym typeface="Helvetica World Italics"/>
              </a:rPr>
              <a:t>Reference</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706A4C"/>
        </a:solidFill>
      </p:bgPr>
    </p:bg>
    <p:spTree>
      <p:nvGrpSpPr>
        <p:cNvPr id="1" name=""/>
        <p:cNvGrpSpPr/>
        <p:nvPr/>
      </p:nvGrpSpPr>
      <p:grpSpPr>
        <a:xfrm>
          <a:off x="0" y="0"/>
          <a:ext cx="0" cy="0"/>
          <a:chOff x="0" y="0"/>
          <a:chExt cx="0" cy="0"/>
        </a:xfrm>
      </p:grpSpPr>
      <p:sp>
        <p:nvSpPr>
          <p:cNvPr name="TextBox 2" id="2"/>
          <p:cNvSpPr txBox="true"/>
          <p:nvPr/>
        </p:nvSpPr>
        <p:spPr>
          <a:xfrm rot="0">
            <a:off x="2879607" y="2844262"/>
            <a:ext cx="12528785" cy="3960301"/>
          </a:xfrm>
          <a:prstGeom prst="rect">
            <a:avLst/>
          </a:prstGeom>
        </p:spPr>
        <p:txBody>
          <a:bodyPr anchor="t" rtlCol="false" tIns="0" lIns="0" bIns="0" rIns="0">
            <a:spAutoFit/>
          </a:bodyPr>
          <a:lstStyle/>
          <a:p>
            <a:pPr algn="ctr">
              <a:lnSpc>
                <a:spcPts val="30585"/>
              </a:lnSpc>
              <a:spcBef>
                <a:spcPct val="0"/>
              </a:spcBef>
            </a:pPr>
            <a:r>
              <a:rPr lang="en-US" sz="21846">
                <a:solidFill>
                  <a:srgbClr val="FFF500"/>
                </a:solidFill>
                <a:latin typeface="Perandory SemiCondensed"/>
                <a:ea typeface="Perandory SemiCondensed"/>
                <a:cs typeface="Perandory SemiCondensed"/>
                <a:sym typeface="Perandory SemiCondensed"/>
              </a:rPr>
              <a:t>QUESTION 02</a:t>
            </a:r>
          </a:p>
        </p:txBody>
      </p:sp>
      <p:sp>
        <p:nvSpPr>
          <p:cNvPr name="Freeform 3" id="3"/>
          <p:cNvSpPr/>
          <p:nvPr/>
        </p:nvSpPr>
        <p:spPr>
          <a:xfrm flipH="false" flipV="false" rot="0">
            <a:off x="12979612" y="7925243"/>
            <a:ext cx="3702935" cy="1333057"/>
          </a:xfrm>
          <a:custGeom>
            <a:avLst/>
            <a:gdLst/>
            <a:ahLst/>
            <a:cxnLst/>
            <a:rect r="r" b="b" t="t" l="l"/>
            <a:pathLst>
              <a:path h="1333057" w="3702935">
                <a:moveTo>
                  <a:pt x="0" y="0"/>
                </a:moveTo>
                <a:lnTo>
                  <a:pt x="3702936" y="0"/>
                </a:lnTo>
                <a:lnTo>
                  <a:pt x="3702936" y="1333057"/>
                </a:lnTo>
                <a:lnTo>
                  <a:pt x="0" y="13330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DAGbbY3UCAM</dc:identifier>
  <dcterms:modified xsi:type="dcterms:W3CDTF">2011-08-01T06:04:30Z</dcterms:modified>
  <cp:revision>1</cp:revision>
  <dc:title>Amatulla Copy Test</dc:title>
</cp:coreProperties>
</file>